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1"/>
    <p:sldId id="257" r:id="rId22"/>
    <p:sldId id="258" r:id="rId23"/>
    <p:sldId id="259" r:id="rId24"/>
    <p:sldId id="260" r:id="rId25"/>
    <p:sldId id="261" r:id="rId26"/>
    <p:sldId id="262" r:id="rId27"/>
    <p:sldId id="263" r:id="rId28"/>
    <p:sldId id="264" r:id="rId29"/>
    <p:sldId id="265" r:id="rId30"/>
    <p:sldId id="266" r:id="rId31"/>
    <p:sldId id="267" r:id="rId32"/>
    <p:sldId id="268" r:id="rId33"/>
    <p:sldId id="269" r:id="rId34"/>
    <p:sldId id="270" r:id="rId35"/>
    <p:sldId id="271" r:id="rId36"/>
    <p:sldId id="272" r:id="rId37"/>
    <p:sldId id="273" r:id="rId38"/>
    <p:sldId id="274" r:id="rId39"/>
    <p:sldId id="275" r:id="rId40"/>
    <p:sldId id="276" r:id="rId41"/>
    <p:sldId id="277" r:id="rId42"/>
    <p:sldId id="278" r:id="rId43"/>
    <p:sldId id="279" r:id="rId44"/>
    <p:sldId id="280" r:id="rId45"/>
    <p:sldId id="281" r:id="rId46"/>
    <p:sldId id="282" r:id="rId47"/>
    <p:sldId id="283" r:id="rId48"/>
    <p:sldId id="284" r:id="rId49"/>
    <p:sldId id="285" r:id="rId50"/>
    <p:sldId id="286" r:id="rId51"/>
    <p:sldId id="287" r:id="rId52"/>
    <p:sldId id="288" r:id="rId53"/>
    <p:sldId id="289" r:id="rId54"/>
    <p:sldId id="290" r:id="rId55"/>
    <p:sldId id="291" r:id="rId56"/>
    <p:sldId id="292" r:id="rId57"/>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Archivo Black" charset="1" panose="020B0A03020202020B04"/>
      <p:regular r:id="rId12"/>
    </p:embeddedFont>
    <p:embeddedFont>
      <p:font typeface="Source Serif Pro" charset="1" panose="02040603050405020204"/>
      <p:regular r:id="rId13"/>
    </p:embeddedFont>
    <p:embeddedFont>
      <p:font typeface="Source Serif Pro Bold" charset="1" panose="02040803050405020204"/>
      <p:regular r:id="rId14"/>
    </p:embeddedFont>
    <p:embeddedFont>
      <p:font typeface="Canva Sans" charset="1" panose="020B0503030501040103"/>
      <p:regular r:id="rId15"/>
    </p:embeddedFont>
    <p:embeddedFont>
      <p:font typeface="Canva Sans Bold" charset="1" panose="020B0803030501040103"/>
      <p:regular r:id="rId16"/>
    </p:embeddedFont>
    <p:embeddedFont>
      <p:font typeface="Canva Sans Italics" charset="1" panose="020B0503030501040103"/>
      <p:regular r:id="rId17"/>
    </p:embeddedFont>
    <p:embeddedFont>
      <p:font typeface="Canva Sans Bold Italics" charset="1" panose="020B0803030501040103"/>
      <p:regular r:id="rId18"/>
    </p:embeddedFont>
    <p:embeddedFont>
      <p:font typeface="Canva Sans Medium" charset="1" panose="020B0603030501040103"/>
      <p:regular r:id="rId19"/>
    </p:embeddedFont>
    <p:embeddedFont>
      <p:font typeface="Canva Sans Medium Italics" charset="1" panose="020B0603030501040103"/>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slides/slide1.xml" Type="http://schemas.openxmlformats.org/officeDocument/2006/relationships/slide"/><Relationship Id="rId22" Target="slides/slide2.xml" Type="http://schemas.openxmlformats.org/officeDocument/2006/relationships/slide"/><Relationship Id="rId23" Target="slides/slide3.xml" Type="http://schemas.openxmlformats.org/officeDocument/2006/relationships/slide"/><Relationship Id="rId24" Target="slides/slide4.xml" Type="http://schemas.openxmlformats.org/officeDocument/2006/relationships/slide"/><Relationship Id="rId25" Target="slides/slide5.xml" Type="http://schemas.openxmlformats.org/officeDocument/2006/relationships/slide"/><Relationship Id="rId26" Target="slides/slide6.xml" Type="http://schemas.openxmlformats.org/officeDocument/2006/relationships/slide"/><Relationship Id="rId27" Target="slides/slide7.xml" Type="http://schemas.openxmlformats.org/officeDocument/2006/relationships/slide"/><Relationship Id="rId28" Target="slides/slide8.xml" Type="http://schemas.openxmlformats.org/officeDocument/2006/relationships/slide"/><Relationship Id="rId29" Target="slides/slide9.xml" Type="http://schemas.openxmlformats.org/officeDocument/2006/relationships/slide"/><Relationship Id="rId3" Target="viewProps.xml" Type="http://schemas.openxmlformats.org/officeDocument/2006/relationships/viewProps"/><Relationship Id="rId30" Target="slides/slide10.xml" Type="http://schemas.openxmlformats.org/officeDocument/2006/relationships/slide"/><Relationship Id="rId31" Target="slides/slide11.xml" Type="http://schemas.openxmlformats.org/officeDocument/2006/relationships/slide"/><Relationship Id="rId32" Target="slides/slide12.xml" Type="http://schemas.openxmlformats.org/officeDocument/2006/relationships/slide"/><Relationship Id="rId33" Target="slides/slide13.xml" Type="http://schemas.openxmlformats.org/officeDocument/2006/relationships/slide"/><Relationship Id="rId34" Target="slides/slide14.xml" Type="http://schemas.openxmlformats.org/officeDocument/2006/relationships/slide"/><Relationship Id="rId35" Target="slides/slide15.xml" Type="http://schemas.openxmlformats.org/officeDocument/2006/relationships/slide"/><Relationship Id="rId36" Target="slides/slide16.xml" Type="http://schemas.openxmlformats.org/officeDocument/2006/relationships/slide"/><Relationship Id="rId37" Target="slides/slide17.xml" Type="http://schemas.openxmlformats.org/officeDocument/2006/relationships/slide"/><Relationship Id="rId38" Target="slides/slide18.xml" Type="http://schemas.openxmlformats.org/officeDocument/2006/relationships/slide"/><Relationship Id="rId39" Target="slides/slide19.xml" Type="http://schemas.openxmlformats.org/officeDocument/2006/relationships/slide"/><Relationship Id="rId4" Target="theme/theme1.xml" Type="http://schemas.openxmlformats.org/officeDocument/2006/relationships/theme"/><Relationship Id="rId40" Target="slides/slide20.xml" Type="http://schemas.openxmlformats.org/officeDocument/2006/relationships/slide"/><Relationship Id="rId41" Target="slides/slide21.xml" Type="http://schemas.openxmlformats.org/officeDocument/2006/relationships/slide"/><Relationship Id="rId42" Target="slides/slide22.xml" Type="http://schemas.openxmlformats.org/officeDocument/2006/relationships/slide"/><Relationship Id="rId43" Target="slides/slide23.xml" Type="http://schemas.openxmlformats.org/officeDocument/2006/relationships/slide"/><Relationship Id="rId44" Target="slides/slide24.xml" Type="http://schemas.openxmlformats.org/officeDocument/2006/relationships/slide"/><Relationship Id="rId45" Target="slides/slide25.xml" Type="http://schemas.openxmlformats.org/officeDocument/2006/relationships/slide"/><Relationship Id="rId46" Target="slides/slide26.xml" Type="http://schemas.openxmlformats.org/officeDocument/2006/relationships/slide"/><Relationship Id="rId47" Target="slides/slide27.xml" Type="http://schemas.openxmlformats.org/officeDocument/2006/relationships/slide"/><Relationship Id="rId48" Target="slides/slide28.xml" Type="http://schemas.openxmlformats.org/officeDocument/2006/relationships/slide"/><Relationship Id="rId49" Target="slides/slide29.xml" Type="http://schemas.openxmlformats.org/officeDocument/2006/relationships/slide"/><Relationship Id="rId5" Target="tableStyles.xml" Type="http://schemas.openxmlformats.org/officeDocument/2006/relationships/tableStyles"/><Relationship Id="rId50" Target="slides/slide30.xml" Type="http://schemas.openxmlformats.org/officeDocument/2006/relationships/slide"/><Relationship Id="rId51" Target="slides/slide31.xml" Type="http://schemas.openxmlformats.org/officeDocument/2006/relationships/slide"/><Relationship Id="rId52" Target="slides/slide32.xml" Type="http://schemas.openxmlformats.org/officeDocument/2006/relationships/slide"/><Relationship Id="rId53" Target="slides/slide33.xml" Type="http://schemas.openxmlformats.org/officeDocument/2006/relationships/slide"/><Relationship Id="rId54" Target="slides/slide34.xml" Type="http://schemas.openxmlformats.org/officeDocument/2006/relationships/slide"/><Relationship Id="rId55" Target="slides/slide35.xml" Type="http://schemas.openxmlformats.org/officeDocument/2006/relationships/slide"/><Relationship Id="rId56" Target="slides/slide36.xml" Type="http://schemas.openxmlformats.org/officeDocument/2006/relationships/slide"/><Relationship Id="rId57" Target="slides/slide37.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jpeg" Type="http://schemas.openxmlformats.org/officeDocument/2006/relationships/image"/><Relationship Id="rId3" Target="../media/VAFySIiHaC0.mp4" Type="http://schemas.openxmlformats.org/officeDocument/2006/relationships/video"/><Relationship Id="rId4" Target="../media/VAFySIiHaC0.mp4" Type="http://schemas.microsoft.com/office/2007/relationships/media"/></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377493" y="-768602"/>
            <a:ext cx="15910507" cy="11493117"/>
          </a:xfrm>
          <a:prstGeom prst="rect">
            <a:avLst/>
          </a:prstGeom>
          <a:solidFill>
            <a:srgbClr val="545454"/>
          </a:solidFill>
        </p:spPr>
      </p:sp>
      <p:grpSp>
        <p:nvGrpSpPr>
          <p:cNvPr name="Group 3" id="3"/>
          <p:cNvGrpSpPr/>
          <p:nvPr/>
        </p:nvGrpSpPr>
        <p:grpSpPr>
          <a:xfrm rot="5400000">
            <a:off x="1027394" y="764253"/>
            <a:ext cx="1632932" cy="1630320"/>
            <a:chOff x="0" y="0"/>
            <a:chExt cx="6350000" cy="6339840"/>
          </a:xfrm>
        </p:grpSpPr>
        <p:sp>
          <p:nvSpPr>
            <p:cNvPr name="Freeform 4" id="4"/>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FFFFFF"/>
            </a:solidFill>
          </p:spPr>
        </p:sp>
      </p:grpSp>
      <p:sp>
        <p:nvSpPr>
          <p:cNvPr name="Freeform 5" id="5"/>
          <p:cNvSpPr/>
          <p:nvPr/>
        </p:nvSpPr>
        <p:spPr>
          <a:xfrm flipH="false" flipV="false" rot="0">
            <a:off x="1028700" y="762946"/>
            <a:ext cx="5128489" cy="8469960"/>
          </a:xfrm>
          <a:custGeom>
            <a:avLst/>
            <a:gdLst/>
            <a:ahLst/>
            <a:cxnLst/>
            <a:rect r="r" b="b" t="t" l="l"/>
            <a:pathLst>
              <a:path h="8469960" w="5128489">
                <a:moveTo>
                  <a:pt x="0" y="0"/>
                </a:moveTo>
                <a:lnTo>
                  <a:pt x="5128489" y="0"/>
                </a:lnTo>
                <a:lnTo>
                  <a:pt x="5128489" y="8469960"/>
                </a:lnTo>
                <a:lnTo>
                  <a:pt x="0" y="8469960"/>
                </a:lnTo>
                <a:lnTo>
                  <a:pt x="0" y="0"/>
                </a:lnTo>
                <a:close/>
              </a:path>
            </a:pathLst>
          </a:custGeom>
          <a:blipFill>
            <a:blip r:embed="rId2"/>
            <a:stretch>
              <a:fillRect l="-103827" t="0" r="-23025" b="0"/>
            </a:stretch>
          </a:blipFill>
        </p:spPr>
      </p:sp>
      <p:sp>
        <p:nvSpPr>
          <p:cNvPr name="TextBox 6" id="6"/>
          <p:cNvSpPr txBox="true"/>
          <p:nvPr/>
        </p:nvSpPr>
        <p:spPr>
          <a:xfrm rot="0">
            <a:off x="7247943" y="2786981"/>
            <a:ext cx="9516766" cy="3480435"/>
          </a:xfrm>
          <a:prstGeom prst="rect">
            <a:avLst/>
          </a:prstGeom>
        </p:spPr>
        <p:txBody>
          <a:bodyPr anchor="t" rtlCol="false" tIns="0" lIns="0" bIns="0" rIns="0">
            <a:spAutoFit/>
          </a:bodyPr>
          <a:lstStyle/>
          <a:p>
            <a:pPr>
              <a:lnSpc>
                <a:spcPts val="9120"/>
              </a:lnSpc>
            </a:pPr>
            <a:r>
              <a:rPr lang="en-US" sz="8000" spc="160">
                <a:solidFill>
                  <a:srgbClr val="FFFFFF"/>
                </a:solidFill>
                <a:latin typeface="Source Serif Pro Bold"/>
              </a:rPr>
              <a:t>LIBRARY </a:t>
            </a:r>
          </a:p>
          <a:p>
            <a:pPr>
              <a:lnSpc>
                <a:spcPts val="9120"/>
              </a:lnSpc>
            </a:pPr>
            <a:r>
              <a:rPr lang="en-US" sz="8000" spc="160">
                <a:solidFill>
                  <a:srgbClr val="FFFFFF"/>
                </a:solidFill>
                <a:latin typeface="Source Serif Pro Bold"/>
              </a:rPr>
              <a:t>MANAGMENT </a:t>
            </a:r>
          </a:p>
          <a:p>
            <a:pPr>
              <a:lnSpc>
                <a:spcPts val="9119"/>
              </a:lnSpc>
            </a:pPr>
            <a:r>
              <a:rPr lang="en-US" sz="8000" spc="160">
                <a:solidFill>
                  <a:srgbClr val="FFFFFF"/>
                </a:solidFill>
                <a:latin typeface="Source Serif Pro Bold"/>
              </a:rPr>
              <a:t>SYSTEM</a:t>
            </a:r>
          </a:p>
        </p:txBody>
      </p:sp>
      <p:sp>
        <p:nvSpPr>
          <p:cNvPr name="TextBox 7" id="7"/>
          <p:cNvSpPr txBox="true"/>
          <p:nvPr/>
        </p:nvSpPr>
        <p:spPr>
          <a:xfrm rot="0">
            <a:off x="3786890" y="1131165"/>
            <a:ext cx="9516766" cy="934594"/>
          </a:xfrm>
          <a:prstGeom prst="rect">
            <a:avLst/>
          </a:prstGeom>
        </p:spPr>
        <p:txBody>
          <a:bodyPr anchor="t" rtlCol="false" tIns="0" lIns="0" bIns="0" rIns="0">
            <a:spAutoFit/>
          </a:bodyPr>
          <a:lstStyle/>
          <a:p>
            <a:pPr algn="ctr">
              <a:lnSpc>
                <a:spcPts val="7296"/>
              </a:lnSpc>
              <a:spcBef>
                <a:spcPct val="0"/>
              </a:spcBef>
            </a:pPr>
            <a:r>
              <a:rPr lang="en-US" sz="6400" spc="128">
                <a:solidFill>
                  <a:srgbClr val="FFFFFF"/>
                </a:solidFill>
                <a:latin typeface="Source Serif Pro"/>
              </a:rPr>
              <a:t>TOPIC:</a:t>
            </a:r>
          </a:p>
        </p:txBody>
      </p:sp>
      <p:sp>
        <p:nvSpPr>
          <p:cNvPr name="TextBox 8" id="8"/>
          <p:cNvSpPr txBox="true"/>
          <p:nvPr/>
        </p:nvSpPr>
        <p:spPr>
          <a:xfrm rot="0">
            <a:off x="11333343" y="8449492"/>
            <a:ext cx="6126956" cy="462536"/>
          </a:xfrm>
          <a:prstGeom prst="rect">
            <a:avLst/>
          </a:prstGeom>
        </p:spPr>
        <p:txBody>
          <a:bodyPr anchor="t" rtlCol="false" tIns="0" lIns="0" bIns="0" rIns="0">
            <a:spAutoFit/>
          </a:bodyPr>
          <a:lstStyle/>
          <a:p>
            <a:pPr algn="ctr">
              <a:lnSpc>
                <a:spcPts val="3648"/>
              </a:lnSpc>
              <a:spcBef>
                <a:spcPct val="0"/>
              </a:spcBef>
            </a:pPr>
            <a:r>
              <a:rPr lang="en-US" sz="3200" spc="64">
                <a:solidFill>
                  <a:srgbClr val="000000"/>
                </a:solidFill>
                <a:latin typeface="Source Serif Pro Bold"/>
              </a:rPr>
              <a:t>AAKRITI MEHTA - 16010122109</a:t>
            </a:r>
          </a:p>
        </p:txBody>
      </p:sp>
      <p:sp>
        <p:nvSpPr>
          <p:cNvPr name="TextBox 9" id="9"/>
          <p:cNvSpPr txBox="true"/>
          <p:nvPr/>
        </p:nvSpPr>
        <p:spPr>
          <a:xfrm rot="0">
            <a:off x="11206839" y="9041701"/>
            <a:ext cx="6379964" cy="452249"/>
          </a:xfrm>
          <a:prstGeom prst="rect">
            <a:avLst/>
          </a:prstGeom>
        </p:spPr>
        <p:txBody>
          <a:bodyPr anchor="t" rtlCol="false" tIns="0" lIns="0" bIns="0" rIns="0">
            <a:spAutoFit/>
          </a:bodyPr>
          <a:lstStyle/>
          <a:p>
            <a:pPr algn="ctr">
              <a:lnSpc>
                <a:spcPts val="3534"/>
              </a:lnSpc>
              <a:spcBef>
                <a:spcPct val="0"/>
              </a:spcBef>
            </a:pPr>
            <a:r>
              <a:rPr lang="en-US" sz="3100" spc="62">
                <a:solidFill>
                  <a:srgbClr val="000000"/>
                </a:solidFill>
                <a:latin typeface="Source Serif Pro Bold"/>
              </a:rPr>
              <a:t>KHUSHI MENPARA - 16010122118</a:t>
            </a:r>
          </a:p>
        </p:txBody>
      </p:sp>
      <p:sp>
        <p:nvSpPr>
          <p:cNvPr name="TextBox 10" id="10"/>
          <p:cNvSpPr txBox="true"/>
          <p:nvPr/>
        </p:nvSpPr>
        <p:spPr>
          <a:xfrm rot="0">
            <a:off x="5733004" y="502180"/>
            <a:ext cx="5145123" cy="1115095"/>
          </a:xfrm>
          <a:prstGeom prst="rect">
            <a:avLst/>
          </a:prstGeom>
        </p:spPr>
        <p:txBody>
          <a:bodyPr anchor="t" rtlCol="false" tIns="0" lIns="0" bIns="0" rIns="0">
            <a:spAutoFit/>
          </a:bodyPr>
          <a:lstStyle/>
          <a:p>
            <a:pPr algn="ctr">
              <a:lnSpc>
                <a:spcPts val="4509"/>
              </a:lnSpc>
            </a:pPr>
            <a:r>
              <a:rPr lang="en-US" sz="3221" spc="12">
                <a:solidFill>
                  <a:srgbClr val="FFFFFF"/>
                </a:solidFill>
                <a:latin typeface="Montserrat Classic Bold"/>
              </a:rPr>
              <a:t>OOPM-IA-2</a:t>
            </a:r>
          </a:p>
          <a:p>
            <a:pPr algn="ctr">
              <a:lnSpc>
                <a:spcPts val="4509"/>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9A9B99"/>
        </a:solidFill>
      </p:bgPr>
    </p:bg>
    <p:spTree>
      <p:nvGrpSpPr>
        <p:cNvPr id="1" name=""/>
        <p:cNvGrpSpPr/>
        <p:nvPr/>
      </p:nvGrpSpPr>
      <p:grpSpPr>
        <a:xfrm>
          <a:off x="0" y="0"/>
          <a:ext cx="0" cy="0"/>
          <a:chOff x="0" y="0"/>
          <a:chExt cx="0" cy="0"/>
        </a:xfrm>
      </p:grpSpPr>
      <p:sp>
        <p:nvSpPr>
          <p:cNvPr name="Freeform 2" id="2"/>
          <p:cNvSpPr/>
          <p:nvPr/>
        </p:nvSpPr>
        <p:spPr>
          <a:xfrm flipH="false" flipV="false" rot="0">
            <a:off x="2268837" y="509368"/>
            <a:ext cx="13750326" cy="9268264"/>
          </a:xfrm>
          <a:custGeom>
            <a:avLst/>
            <a:gdLst/>
            <a:ahLst/>
            <a:cxnLst/>
            <a:rect r="r" b="b" t="t" l="l"/>
            <a:pathLst>
              <a:path h="9268264" w="13750326">
                <a:moveTo>
                  <a:pt x="0" y="0"/>
                </a:moveTo>
                <a:lnTo>
                  <a:pt x="13750326" y="0"/>
                </a:lnTo>
                <a:lnTo>
                  <a:pt x="13750326" y="9268264"/>
                </a:lnTo>
                <a:lnTo>
                  <a:pt x="0" y="9268264"/>
                </a:lnTo>
                <a:lnTo>
                  <a:pt x="0" y="0"/>
                </a:lnTo>
                <a:close/>
              </a:path>
            </a:pathLst>
          </a:custGeom>
          <a:blipFill>
            <a:blip r:embed="rId2"/>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9A9B99"/>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285579"/>
            <a:ext cx="16770956" cy="7972721"/>
          </a:xfrm>
          <a:custGeom>
            <a:avLst/>
            <a:gdLst/>
            <a:ahLst/>
            <a:cxnLst/>
            <a:rect r="r" b="b" t="t" l="l"/>
            <a:pathLst>
              <a:path h="7972721" w="16770956">
                <a:moveTo>
                  <a:pt x="0" y="0"/>
                </a:moveTo>
                <a:lnTo>
                  <a:pt x="16770956" y="0"/>
                </a:lnTo>
                <a:lnTo>
                  <a:pt x="16770956" y="7972721"/>
                </a:lnTo>
                <a:lnTo>
                  <a:pt x="0" y="7972721"/>
                </a:lnTo>
                <a:lnTo>
                  <a:pt x="0" y="0"/>
                </a:lnTo>
                <a:close/>
              </a:path>
            </a:pathLst>
          </a:custGeom>
          <a:blipFill>
            <a:blip r:embed="rId2"/>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9A9B99"/>
        </a:solidFill>
      </p:bgPr>
    </p:bg>
    <p:spTree>
      <p:nvGrpSpPr>
        <p:cNvPr id="1" name=""/>
        <p:cNvGrpSpPr/>
        <p:nvPr/>
      </p:nvGrpSpPr>
      <p:grpSpPr>
        <a:xfrm>
          <a:off x="0" y="0"/>
          <a:ext cx="0" cy="0"/>
          <a:chOff x="0" y="0"/>
          <a:chExt cx="0" cy="0"/>
        </a:xfrm>
      </p:grpSpPr>
      <p:sp>
        <p:nvSpPr>
          <p:cNvPr name="Freeform 2" id="2"/>
          <p:cNvSpPr/>
          <p:nvPr/>
        </p:nvSpPr>
        <p:spPr>
          <a:xfrm flipH="false" flipV="false" rot="0">
            <a:off x="600872" y="1028700"/>
            <a:ext cx="17086257" cy="7264565"/>
          </a:xfrm>
          <a:custGeom>
            <a:avLst/>
            <a:gdLst/>
            <a:ahLst/>
            <a:cxnLst/>
            <a:rect r="r" b="b" t="t" l="l"/>
            <a:pathLst>
              <a:path h="7264565" w="17086257">
                <a:moveTo>
                  <a:pt x="0" y="0"/>
                </a:moveTo>
                <a:lnTo>
                  <a:pt x="17086256" y="0"/>
                </a:lnTo>
                <a:lnTo>
                  <a:pt x="17086256" y="7264565"/>
                </a:lnTo>
                <a:lnTo>
                  <a:pt x="0" y="7264565"/>
                </a:lnTo>
                <a:lnTo>
                  <a:pt x="0" y="0"/>
                </a:lnTo>
                <a:close/>
              </a:path>
            </a:pathLst>
          </a:custGeom>
          <a:blipFill>
            <a:blip r:embed="rId2"/>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9A9B99"/>
        </a:solidFill>
      </p:bgPr>
    </p:bg>
    <p:spTree>
      <p:nvGrpSpPr>
        <p:cNvPr id="1" name=""/>
        <p:cNvGrpSpPr/>
        <p:nvPr/>
      </p:nvGrpSpPr>
      <p:grpSpPr>
        <a:xfrm>
          <a:off x="0" y="0"/>
          <a:ext cx="0" cy="0"/>
          <a:chOff x="0" y="0"/>
          <a:chExt cx="0" cy="0"/>
        </a:xfrm>
      </p:grpSpPr>
      <p:sp>
        <p:nvSpPr>
          <p:cNvPr name="Freeform 2" id="2"/>
          <p:cNvSpPr/>
          <p:nvPr/>
        </p:nvSpPr>
        <p:spPr>
          <a:xfrm flipH="false" flipV="false" rot="0">
            <a:off x="1212836" y="1051543"/>
            <a:ext cx="15521407" cy="8002148"/>
          </a:xfrm>
          <a:custGeom>
            <a:avLst/>
            <a:gdLst/>
            <a:ahLst/>
            <a:cxnLst/>
            <a:rect r="r" b="b" t="t" l="l"/>
            <a:pathLst>
              <a:path h="8002148" w="15521407">
                <a:moveTo>
                  <a:pt x="0" y="0"/>
                </a:moveTo>
                <a:lnTo>
                  <a:pt x="15521407" y="0"/>
                </a:lnTo>
                <a:lnTo>
                  <a:pt x="15521407" y="8002148"/>
                </a:lnTo>
                <a:lnTo>
                  <a:pt x="0" y="8002148"/>
                </a:lnTo>
                <a:lnTo>
                  <a:pt x="0" y="0"/>
                </a:lnTo>
                <a:close/>
              </a:path>
            </a:pathLst>
          </a:custGeom>
          <a:blipFill>
            <a:blip r:embed="rId2"/>
            <a:stretch>
              <a:fillRect l="0" t="0" r="0" b="0"/>
            </a:stretch>
          </a:blipFill>
        </p:spPr>
      </p:sp>
      <p:sp>
        <p:nvSpPr>
          <p:cNvPr name="TextBox 3" id="3"/>
          <p:cNvSpPr txBox="true"/>
          <p:nvPr/>
        </p:nvSpPr>
        <p:spPr>
          <a:xfrm rot="0">
            <a:off x="7199640" y="159311"/>
            <a:ext cx="2710755" cy="662704"/>
          </a:xfrm>
          <a:prstGeom prst="rect">
            <a:avLst/>
          </a:prstGeom>
        </p:spPr>
        <p:txBody>
          <a:bodyPr anchor="t" rtlCol="false" tIns="0" lIns="0" bIns="0" rIns="0">
            <a:spAutoFit/>
          </a:bodyPr>
          <a:lstStyle/>
          <a:p>
            <a:pPr algn="just">
              <a:lnSpc>
                <a:spcPts val="5473"/>
              </a:lnSpc>
              <a:spcBef>
                <a:spcPct val="0"/>
              </a:spcBef>
            </a:pPr>
            <a:r>
              <a:rPr lang="en-US" sz="3909" spc="15">
                <a:solidFill>
                  <a:srgbClr val="514D48"/>
                </a:solidFill>
                <a:latin typeface="Montserrat Classic Bold"/>
              </a:rPr>
              <a:t>  Book</a:t>
            </a:r>
            <a:r>
              <a:rPr lang="en-US" sz="3909" spc="15">
                <a:solidFill>
                  <a:srgbClr val="514D48"/>
                </a:solidFill>
                <a:latin typeface="Montserrat Classic Bold"/>
              </a:rPr>
              <a:t>.java</a:t>
            </a:r>
          </a:p>
        </p:txBody>
      </p:sp>
      <p:sp>
        <p:nvSpPr>
          <p:cNvPr name="TextBox 4" id="4"/>
          <p:cNvSpPr txBox="true"/>
          <p:nvPr/>
        </p:nvSpPr>
        <p:spPr>
          <a:xfrm rot="0">
            <a:off x="2726687" y="9234666"/>
            <a:ext cx="12493705" cy="438548"/>
          </a:xfrm>
          <a:prstGeom prst="rect">
            <a:avLst/>
          </a:prstGeom>
        </p:spPr>
        <p:txBody>
          <a:bodyPr anchor="t" rtlCol="false" tIns="0" lIns="0" bIns="0" rIns="0">
            <a:spAutoFit/>
          </a:bodyPr>
          <a:lstStyle/>
          <a:p>
            <a:pPr algn="ctr">
              <a:lnSpc>
                <a:spcPts val="3653"/>
              </a:lnSpc>
              <a:spcBef>
                <a:spcPct val="0"/>
              </a:spcBef>
            </a:pPr>
            <a:r>
              <a:rPr lang="en-US" sz="2609" spc="10">
                <a:solidFill>
                  <a:srgbClr val="000000"/>
                </a:solidFill>
                <a:latin typeface="Montserrat Classic Bold"/>
              </a:rPr>
              <a:t>title + "\t" + author + "\t" + publication + "\t\t" + ISBN + "\t" + quantity + "\t");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9A9B99"/>
        </a:solidFill>
      </p:bgPr>
    </p:bg>
    <p:spTree>
      <p:nvGrpSpPr>
        <p:cNvPr id="1" name=""/>
        <p:cNvGrpSpPr/>
        <p:nvPr/>
      </p:nvGrpSpPr>
      <p:grpSpPr>
        <a:xfrm>
          <a:off x="0" y="0"/>
          <a:ext cx="0" cy="0"/>
          <a:chOff x="0" y="0"/>
          <a:chExt cx="0" cy="0"/>
        </a:xfrm>
      </p:grpSpPr>
      <p:sp>
        <p:nvSpPr>
          <p:cNvPr name="Freeform 2" id="2"/>
          <p:cNvSpPr/>
          <p:nvPr/>
        </p:nvSpPr>
        <p:spPr>
          <a:xfrm flipH="false" flipV="false" rot="0">
            <a:off x="2471085" y="1028700"/>
            <a:ext cx="12574692" cy="8883461"/>
          </a:xfrm>
          <a:custGeom>
            <a:avLst/>
            <a:gdLst/>
            <a:ahLst/>
            <a:cxnLst/>
            <a:rect r="r" b="b" t="t" l="l"/>
            <a:pathLst>
              <a:path h="8883461" w="12574692">
                <a:moveTo>
                  <a:pt x="0" y="0"/>
                </a:moveTo>
                <a:lnTo>
                  <a:pt x="12574692" y="0"/>
                </a:lnTo>
                <a:lnTo>
                  <a:pt x="12574692" y="8883461"/>
                </a:lnTo>
                <a:lnTo>
                  <a:pt x="0" y="8883461"/>
                </a:lnTo>
                <a:lnTo>
                  <a:pt x="0" y="0"/>
                </a:lnTo>
                <a:close/>
              </a:path>
            </a:pathLst>
          </a:custGeom>
          <a:blipFill>
            <a:blip r:embed="rId2"/>
            <a:stretch>
              <a:fillRect l="0" t="0" r="0" b="0"/>
            </a:stretch>
          </a:blipFill>
        </p:spPr>
      </p:sp>
      <p:sp>
        <p:nvSpPr>
          <p:cNvPr name="TextBox 3" id="3"/>
          <p:cNvSpPr txBox="true"/>
          <p:nvPr/>
        </p:nvSpPr>
        <p:spPr>
          <a:xfrm rot="0">
            <a:off x="7199640" y="159311"/>
            <a:ext cx="5110609" cy="662704"/>
          </a:xfrm>
          <a:prstGeom prst="rect">
            <a:avLst/>
          </a:prstGeom>
        </p:spPr>
        <p:txBody>
          <a:bodyPr anchor="t" rtlCol="false" tIns="0" lIns="0" bIns="0" rIns="0">
            <a:spAutoFit/>
          </a:bodyPr>
          <a:lstStyle/>
          <a:p>
            <a:pPr algn="just">
              <a:lnSpc>
                <a:spcPts val="5473"/>
              </a:lnSpc>
              <a:spcBef>
                <a:spcPct val="0"/>
              </a:spcBef>
            </a:pPr>
            <a:r>
              <a:rPr lang="en-US" sz="3909" spc="15">
                <a:solidFill>
                  <a:srgbClr val="000000"/>
                </a:solidFill>
                <a:latin typeface="Montserrat Classic Bold"/>
              </a:rPr>
              <a:t>  BookDatabase</a:t>
            </a:r>
            <a:r>
              <a:rPr lang="en-US" sz="3909" spc="15">
                <a:solidFill>
                  <a:srgbClr val="000000"/>
                </a:solidFill>
                <a:latin typeface="Montserrat Classic Bold"/>
              </a:rPr>
              <a:t>.java</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9A9B99"/>
        </a:solidFill>
      </p:bgPr>
    </p:bg>
    <p:spTree>
      <p:nvGrpSpPr>
        <p:cNvPr id="1" name=""/>
        <p:cNvGrpSpPr/>
        <p:nvPr/>
      </p:nvGrpSpPr>
      <p:grpSpPr>
        <a:xfrm>
          <a:off x="0" y="0"/>
          <a:ext cx="0" cy="0"/>
          <a:chOff x="0" y="0"/>
          <a:chExt cx="0" cy="0"/>
        </a:xfrm>
      </p:grpSpPr>
      <p:sp>
        <p:nvSpPr>
          <p:cNvPr name="Freeform 2" id="2"/>
          <p:cNvSpPr/>
          <p:nvPr/>
        </p:nvSpPr>
        <p:spPr>
          <a:xfrm flipH="false" flipV="false" rot="0">
            <a:off x="2058139" y="510677"/>
            <a:ext cx="13755371" cy="9265647"/>
          </a:xfrm>
          <a:custGeom>
            <a:avLst/>
            <a:gdLst/>
            <a:ahLst/>
            <a:cxnLst/>
            <a:rect r="r" b="b" t="t" l="l"/>
            <a:pathLst>
              <a:path h="9265647" w="13755371">
                <a:moveTo>
                  <a:pt x="0" y="0"/>
                </a:moveTo>
                <a:lnTo>
                  <a:pt x="13755371" y="0"/>
                </a:lnTo>
                <a:lnTo>
                  <a:pt x="13755371" y="9265646"/>
                </a:lnTo>
                <a:lnTo>
                  <a:pt x="0" y="9265646"/>
                </a:lnTo>
                <a:lnTo>
                  <a:pt x="0" y="0"/>
                </a:lnTo>
                <a:close/>
              </a:path>
            </a:pathLst>
          </a:custGeom>
          <a:blipFill>
            <a:blip r:embed="rId2"/>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9A9B99"/>
        </a:solidFill>
      </p:bgPr>
    </p:bg>
    <p:spTree>
      <p:nvGrpSpPr>
        <p:cNvPr id="1" name=""/>
        <p:cNvGrpSpPr/>
        <p:nvPr/>
      </p:nvGrpSpPr>
      <p:grpSpPr>
        <a:xfrm>
          <a:off x="0" y="0"/>
          <a:ext cx="0" cy="0"/>
          <a:chOff x="0" y="0"/>
          <a:chExt cx="0" cy="0"/>
        </a:xfrm>
      </p:grpSpPr>
      <p:sp>
        <p:nvSpPr>
          <p:cNvPr name="Freeform 2" id="2"/>
          <p:cNvSpPr/>
          <p:nvPr/>
        </p:nvSpPr>
        <p:spPr>
          <a:xfrm flipH="false" flipV="false" rot="0">
            <a:off x="2773796" y="822014"/>
            <a:ext cx="11933322" cy="8965611"/>
          </a:xfrm>
          <a:custGeom>
            <a:avLst/>
            <a:gdLst/>
            <a:ahLst/>
            <a:cxnLst/>
            <a:rect r="r" b="b" t="t" l="l"/>
            <a:pathLst>
              <a:path h="8965611" w="11933322">
                <a:moveTo>
                  <a:pt x="0" y="0"/>
                </a:moveTo>
                <a:lnTo>
                  <a:pt x="11933322" y="0"/>
                </a:lnTo>
                <a:lnTo>
                  <a:pt x="11933322" y="8965612"/>
                </a:lnTo>
                <a:lnTo>
                  <a:pt x="0" y="8965612"/>
                </a:lnTo>
                <a:lnTo>
                  <a:pt x="0" y="0"/>
                </a:lnTo>
                <a:close/>
              </a:path>
            </a:pathLst>
          </a:custGeom>
          <a:blipFill>
            <a:blip r:embed="rId2"/>
            <a:stretch>
              <a:fillRect l="0" t="0" r="0" b="0"/>
            </a:stretch>
          </a:blipFill>
        </p:spPr>
      </p:sp>
      <p:sp>
        <p:nvSpPr>
          <p:cNvPr name="TextBox 3" id="3"/>
          <p:cNvSpPr txBox="true"/>
          <p:nvPr/>
        </p:nvSpPr>
        <p:spPr>
          <a:xfrm rot="0">
            <a:off x="6929823" y="-66675"/>
            <a:ext cx="3081635" cy="662704"/>
          </a:xfrm>
          <a:prstGeom prst="rect">
            <a:avLst/>
          </a:prstGeom>
        </p:spPr>
        <p:txBody>
          <a:bodyPr anchor="t" rtlCol="false" tIns="0" lIns="0" bIns="0" rIns="0">
            <a:spAutoFit/>
          </a:bodyPr>
          <a:lstStyle/>
          <a:p>
            <a:pPr algn="just">
              <a:lnSpc>
                <a:spcPts val="5473"/>
              </a:lnSpc>
              <a:spcBef>
                <a:spcPct val="0"/>
              </a:spcBef>
            </a:pPr>
            <a:r>
              <a:rPr lang="en-US" sz="3909" spc="15">
                <a:solidFill>
                  <a:srgbClr val="514D48"/>
                </a:solidFill>
                <a:latin typeface="Montserrat Classic Bold"/>
              </a:rPr>
              <a:t> Library</a:t>
            </a:r>
            <a:r>
              <a:rPr lang="en-US" sz="3909" spc="15">
                <a:solidFill>
                  <a:srgbClr val="514D48"/>
                </a:solidFill>
                <a:latin typeface="Montserrat Classic Bold"/>
              </a:rPr>
              <a:t>.java</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9A9B99"/>
        </a:solidFill>
      </p:bgPr>
    </p:bg>
    <p:spTree>
      <p:nvGrpSpPr>
        <p:cNvPr id="1" name=""/>
        <p:cNvGrpSpPr/>
        <p:nvPr/>
      </p:nvGrpSpPr>
      <p:grpSpPr>
        <a:xfrm>
          <a:off x="0" y="0"/>
          <a:ext cx="0" cy="0"/>
          <a:chOff x="0" y="0"/>
          <a:chExt cx="0" cy="0"/>
        </a:xfrm>
      </p:grpSpPr>
      <p:sp>
        <p:nvSpPr>
          <p:cNvPr name="Freeform 2" id="2"/>
          <p:cNvSpPr/>
          <p:nvPr/>
        </p:nvSpPr>
        <p:spPr>
          <a:xfrm flipH="false" flipV="false" rot="0">
            <a:off x="1599213" y="438510"/>
            <a:ext cx="15089574" cy="9409979"/>
          </a:xfrm>
          <a:custGeom>
            <a:avLst/>
            <a:gdLst/>
            <a:ahLst/>
            <a:cxnLst/>
            <a:rect r="r" b="b" t="t" l="l"/>
            <a:pathLst>
              <a:path h="9409979" w="15089574">
                <a:moveTo>
                  <a:pt x="0" y="0"/>
                </a:moveTo>
                <a:lnTo>
                  <a:pt x="15089574" y="0"/>
                </a:lnTo>
                <a:lnTo>
                  <a:pt x="15089574" y="9409980"/>
                </a:lnTo>
                <a:lnTo>
                  <a:pt x="0" y="9409980"/>
                </a:lnTo>
                <a:lnTo>
                  <a:pt x="0" y="0"/>
                </a:lnTo>
                <a:close/>
              </a:path>
            </a:pathLst>
          </a:custGeom>
          <a:blipFill>
            <a:blip r:embed="rId2"/>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9A9B99"/>
        </a:solidFill>
      </p:bgPr>
    </p:bg>
    <p:spTree>
      <p:nvGrpSpPr>
        <p:cNvPr id="1" name=""/>
        <p:cNvGrpSpPr/>
        <p:nvPr/>
      </p:nvGrpSpPr>
      <p:grpSpPr>
        <a:xfrm>
          <a:off x="0" y="0"/>
          <a:ext cx="0" cy="0"/>
          <a:chOff x="0" y="0"/>
          <a:chExt cx="0" cy="0"/>
        </a:xfrm>
      </p:grpSpPr>
      <p:sp>
        <p:nvSpPr>
          <p:cNvPr name="Freeform 2" id="2"/>
          <p:cNvSpPr/>
          <p:nvPr/>
        </p:nvSpPr>
        <p:spPr>
          <a:xfrm flipH="false" flipV="false" rot="0">
            <a:off x="2623193" y="446240"/>
            <a:ext cx="13041613" cy="9394520"/>
          </a:xfrm>
          <a:custGeom>
            <a:avLst/>
            <a:gdLst/>
            <a:ahLst/>
            <a:cxnLst/>
            <a:rect r="r" b="b" t="t" l="l"/>
            <a:pathLst>
              <a:path h="9394520" w="13041613">
                <a:moveTo>
                  <a:pt x="0" y="0"/>
                </a:moveTo>
                <a:lnTo>
                  <a:pt x="13041614" y="0"/>
                </a:lnTo>
                <a:lnTo>
                  <a:pt x="13041614" y="9394520"/>
                </a:lnTo>
                <a:lnTo>
                  <a:pt x="0" y="9394520"/>
                </a:lnTo>
                <a:lnTo>
                  <a:pt x="0" y="0"/>
                </a:lnTo>
                <a:close/>
              </a:path>
            </a:pathLst>
          </a:custGeom>
          <a:blipFill>
            <a:blip r:embed="rId2"/>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9A9B99"/>
        </a:solidFill>
      </p:bgPr>
    </p:bg>
    <p:spTree>
      <p:nvGrpSpPr>
        <p:cNvPr id="1" name=""/>
        <p:cNvGrpSpPr/>
        <p:nvPr/>
      </p:nvGrpSpPr>
      <p:grpSpPr>
        <a:xfrm>
          <a:off x="0" y="0"/>
          <a:ext cx="0" cy="0"/>
          <a:chOff x="0" y="0"/>
          <a:chExt cx="0" cy="0"/>
        </a:xfrm>
      </p:grpSpPr>
      <p:sp>
        <p:nvSpPr>
          <p:cNvPr name="Freeform 2" id="2"/>
          <p:cNvSpPr/>
          <p:nvPr/>
        </p:nvSpPr>
        <p:spPr>
          <a:xfrm flipH="false" flipV="false" rot="0">
            <a:off x="3113493" y="434419"/>
            <a:ext cx="12061014" cy="9418162"/>
          </a:xfrm>
          <a:custGeom>
            <a:avLst/>
            <a:gdLst/>
            <a:ahLst/>
            <a:cxnLst/>
            <a:rect r="r" b="b" t="t" l="l"/>
            <a:pathLst>
              <a:path h="9418162" w="12061014">
                <a:moveTo>
                  <a:pt x="0" y="0"/>
                </a:moveTo>
                <a:lnTo>
                  <a:pt x="12061014" y="0"/>
                </a:lnTo>
                <a:lnTo>
                  <a:pt x="12061014" y="9418162"/>
                </a:lnTo>
                <a:lnTo>
                  <a:pt x="0" y="9418162"/>
                </a:lnTo>
                <a:lnTo>
                  <a:pt x="0" y="0"/>
                </a:lnTo>
                <a:close/>
              </a:path>
            </a:pathLst>
          </a:custGeom>
          <a:blipFill>
            <a:blip r:embed="rId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9A9B99"/>
        </a:solidFill>
      </p:bgPr>
    </p:bg>
    <p:spTree>
      <p:nvGrpSpPr>
        <p:cNvPr id="1" name=""/>
        <p:cNvGrpSpPr/>
        <p:nvPr/>
      </p:nvGrpSpPr>
      <p:grpSpPr>
        <a:xfrm>
          <a:off x="0" y="0"/>
          <a:ext cx="0" cy="0"/>
          <a:chOff x="0" y="0"/>
          <a:chExt cx="0" cy="0"/>
        </a:xfrm>
      </p:grpSpPr>
      <p:sp>
        <p:nvSpPr>
          <p:cNvPr name="Freeform 2" id="2"/>
          <p:cNvSpPr/>
          <p:nvPr/>
        </p:nvSpPr>
        <p:spPr>
          <a:xfrm flipH="false" flipV="false" rot="0">
            <a:off x="8072883" y="1890430"/>
            <a:ext cx="10215117" cy="5737018"/>
          </a:xfrm>
          <a:custGeom>
            <a:avLst/>
            <a:gdLst/>
            <a:ahLst/>
            <a:cxnLst/>
            <a:rect r="r" b="b" t="t" l="l"/>
            <a:pathLst>
              <a:path h="5737018" w="10215117">
                <a:moveTo>
                  <a:pt x="0" y="0"/>
                </a:moveTo>
                <a:lnTo>
                  <a:pt x="10215117" y="0"/>
                </a:lnTo>
                <a:lnTo>
                  <a:pt x="10215117" y="5737018"/>
                </a:lnTo>
                <a:lnTo>
                  <a:pt x="0" y="5737018"/>
                </a:lnTo>
                <a:lnTo>
                  <a:pt x="0" y="0"/>
                </a:lnTo>
                <a:close/>
              </a:path>
            </a:pathLst>
          </a:custGeom>
          <a:blipFill>
            <a:blip r:embed="rId2"/>
            <a:stretch>
              <a:fillRect l="-852" t="0" r="-852" b="0"/>
            </a:stretch>
          </a:blipFill>
        </p:spPr>
      </p:sp>
      <p:sp>
        <p:nvSpPr>
          <p:cNvPr name="TextBox 3" id="3"/>
          <p:cNvSpPr txBox="true"/>
          <p:nvPr/>
        </p:nvSpPr>
        <p:spPr>
          <a:xfrm rot="0">
            <a:off x="740279" y="374909"/>
            <a:ext cx="6644519" cy="1027800"/>
          </a:xfrm>
          <a:prstGeom prst="rect">
            <a:avLst/>
          </a:prstGeom>
        </p:spPr>
        <p:txBody>
          <a:bodyPr anchor="t" rtlCol="false" tIns="0" lIns="0" bIns="0" rIns="0">
            <a:spAutoFit/>
          </a:bodyPr>
          <a:lstStyle/>
          <a:p>
            <a:pPr>
              <a:lnSpc>
                <a:spcPts val="8449"/>
              </a:lnSpc>
            </a:pPr>
            <a:r>
              <a:rPr lang="en-US" sz="6035" spc="24">
                <a:solidFill>
                  <a:srgbClr val="323232"/>
                </a:solidFill>
                <a:latin typeface="Source Serif Pro Bold"/>
              </a:rPr>
              <a:t>CLASS DIAGRAM</a:t>
            </a:r>
          </a:p>
        </p:txBody>
      </p:sp>
      <p:sp>
        <p:nvSpPr>
          <p:cNvPr name="TextBox 4" id="4"/>
          <p:cNvSpPr txBox="true"/>
          <p:nvPr/>
        </p:nvSpPr>
        <p:spPr>
          <a:xfrm rot="0">
            <a:off x="491959" y="2366268"/>
            <a:ext cx="7416802" cy="481372"/>
          </a:xfrm>
          <a:prstGeom prst="rect">
            <a:avLst/>
          </a:prstGeom>
        </p:spPr>
        <p:txBody>
          <a:bodyPr anchor="t" rtlCol="false" tIns="0" lIns="0" bIns="0" rIns="0">
            <a:spAutoFit/>
          </a:bodyPr>
          <a:lstStyle/>
          <a:p>
            <a:pPr algn="ctr">
              <a:lnSpc>
                <a:spcPts val="3616"/>
              </a:lnSpc>
              <a:spcBef>
                <a:spcPct val="0"/>
              </a:spcBef>
            </a:pPr>
            <a:r>
              <a:rPr lang="en-US" sz="3172" spc="63">
                <a:solidFill>
                  <a:srgbClr val="514D48"/>
                </a:solidFill>
                <a:latin typeface="Archivo Black"/>
              </a:rPr>
              <a:t>WHAT IS CLASS DIAGRAM ????</a:t>
            </a:r>
          </a:p>
        </p:txBody>
      </p:sp>
      <p:sp>
        <p:nvSpPr>
          <p:cNvPr name="TextBox 5" id="5"/>
          <p:cNvSpPr txBox="true"/>
          <p:nvPr/>
        </p:nvSpPr>
        <p:spPr>
          <a:xfrm rot="0">
            <a:off x="740279" y="3232775"/>
            <a:ext cx="7168482" cy="5448683"/>
          </a:xfrm>
          <a:prstGeom prst="rect">
            <a:avLst/>
          </a:prstGeom>
        </p:spPr>
        <p:txBody>
          <a:bodyPr anchor="t" rtlCol="false" tIns="0" lIns="0" bIns="0" rIns="0">
            <a:spAutoFit/>
          </a:bodyPr>
          <a:lstStyle/>
          <a:p>
            <a:pPr>
              <a:lnSpc>
                <a:spcPts val="4332"/>
              </a:lnSpc>
              <a:spcBef>
                <a:spcPct val="0"/>
              </a:spcBef>
            </a:pPr>
            <a:r>
              <a:rPr lang="en-US" sz="3800" spc="76">
                <a:solidFill>
                  <a:srgbClr val="514D48"/>
                </a:solidFill>
                <a:latin typeface="Source Serif Pro Bold"/>
              </a:rPr>
              <a:t>The class diagram is the main building block of object-oriented modeling. It is used for general conceptual modeling of the structure of the application, and for detailed modeling, translating the models into programming code. Class diagrams can also be used for data modeling.</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9A9B99"/>
        </a:solidFill>
      </p:bgPr>
    </p:bg>
    <p:spTree>
      <p:nvGrpSpPr>
        <p:cNvPr id="1" name=""/>
        <p:cNvGrpSpPr/>
        <p:nvPr/>
      </p:nvGrpSpPr>
      <p:grpSpPr>
        <a:xfrm>
          <a:off x="0" y="0"/>
          <a:ext cx="0" cy="0"/>
          <a:chOff x="0" y="0"/>
          <a:chExt cx="0" cy="0"/>
        </a:xfrm>
      </p:grpSpPr>
      <p:sp>
        <p:nvSpPr>
          <p:cNvPr name="TextBox 2" id="2"/>
          <p:cNvSpPr txBox="true"/>
          <p:nvPr/>
        </p:nvSpPr>
        <p:spPr>
          <a:xfrm rot="0">
            <a:off x="7199640" y="159311"/>
            <a:ext cx="3105001" cy="662704"/>
          </a:xfrm>
          <a:prstGeom prst="rect">
            <a:avLst/>
          </a:prstGeom>
        </p:spPr>
        <p:txBody>
          <a:bodyPr anchor="t" rtlCol="false" tIns="0" lIns="0" bIns="0" rIns="0">
            <a:spAutoFit/>
          </a:bodyPr>
          <a:lstStyle/>
          <a:p>
            <a:pPr algn="just">
              <a:lnSpc>
                <a:spcPts val="5473"/>
              </a:lnSpc>
              <a:spcBef>
                <a:spcPct val="0"/>
              </a:spcBef>
            </a:pPr>
            <a:r>
              <a:rPr lang="en-US" sz="3909" spc="15">
                <a:solidFill>
                  <a:srgbClr val="514D48"/>
                </a:solidFill>
                <a:latin typeface="Montserrat Classic Bold"/>
              </a:rPr>
              <a:t> Reader</a:t>
            </a:r>
            <a:r>
              <a:rPr lang="en-US" sz="3909" spc="15">
                <a:solidFill>
                  <a:srgbClr val="514D48"/>
                </a:solidFill>
                <a:latin typeface="Montserrat Classic Bold"/>
              </a:rPr>
              <a:t>.java</a:t>
            </a:r>
          </a:p>
        </p:txBody>
      </p:sp>
      <p:sp>
        <p:nvSpPr>
          <p:cNvPr name="Freeform 3" id="3"/>
          <p:cNvSpPr/>
          <p:nvPr/>
        </p:nvSpPr>
        <p:spPr>
          <a:xfrm flipH="false" flipV="false" rot="0">
            <a:off x="2680906" y="1028700"/>
            <a:ext cx="12926187" cy="8972699"/>
          </a:xfrm>
          <a:custGeom>
            <a:avLst/>
            <a:gdLst/>
            <a:ahLst/>
            <a:cxnLst/>
            <a:rect r="r" b="b" t="t" l="l"/>
            <a:pathLst>
              <a:path h="8972699" w="12926187">
                <a:moveTo>
                  <a:pt x="0" y="0"/>
                </a:moveTo>
                <a:lnTo>
                  <a:pt x="12926188" y="0"/>
                </a:lnTo>
                <a:lnTo>
                  <a:pt x="12926188" y="8972699"/>
                </a:lnTo>
                <a:lnTo>
                  <a:pt x="0" y="8972699"/>
                </a:lnTo>
                <a:lnTo>
                  <a:pt x="0" y="0"/>
                </a:lnTo>
                <a:close/>
              </a:path>
            </a:pathLst>
          </a:custGeom>
          <a:blipFill>
            <a:blip r:embed="rId2"/>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9A9B99"/>
        </a:solidFill>
      </p:bgPr>
    </p:bg>
    <p:spTree>
      <p:nvGrpSpPr>
        <p:cNvPr id="1" name=""/>
        <p:cNvGrpSpPr/>
        <p:nvPr/>
      </p:nvGrpSpPr>
      <p:grpSpPr>
        <a:xfrm>
          <a:off x="0" y="0"/>
          <a:ext cx="0" cy="0"/>
          <a:chOff x="0" y="0"/>
          <a:chExt cx="0" cy="0"/>
        </a:xfrm>
      </p:grpSpPr>
      <p:sp>
        <p:nvSpPr>
          <p:cNvPr name="Freeform 2" id="2"/>
          <p:cNvSpPr/>
          <p:nvPr/>
        </p:nvSpPr>
        <p:spPr>
          <a:xfrm flipH="false" flipV="false" rot="0">
            <a:off x="1219895" y="571221"/>
            <a:ext cx="15848209" cy="9144558"/>
          </a:xfrm>
          <a:custGeom>
            <a:avLst/>
            <a:gdLst/>
            <a:ahLst/>
            <a:cxnLst/>
            <a:rect r="r" b="b" t="t" l="l"/>
            <a:pathLst>
              <a:path h="9144558" w="15848209">
                <a:moveTo>
                  <a:pt x="0" y="0"/>
                </a:moveTo>
                <a:lnTo>
                  <a:pt x="15848210" y="0"/>
                </a:lnTo>
                <a:lnTo>
                  <a:pt x="15848210" y="9144558"/>
                </a:lnTo>
                <a:lnTo>
                  <a:pt x="0" y="9144558"/>
                </a:lnTo>
                <a:lnTo>
                  <a:pt x="0" y="0"/>
                </a:lnTo>
                <a:close/>
              </a:path>
            </a:pathLst>
          </a:custGeom>
          <a:blipFill>
            <a:blip r:embed="rId2"/>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9A9B99"/>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15260909" cy="8837686"/>
          </a:xfrm>
          <a:custGeom>
            <a:avLst/>
            <a:gdLst/>
            <a:ahLst/>
            <a:cxnLst/>
            <a:rect r="r" b="b" t="t" l="l"/>
            <a:pathLst>
              <a:path h="8837686" w="15260909">
                <a:moveTo>
                  <a:pt x="0" y="0"/>
                </a:moveTo>
                <a:lnTo>
                  <a:pt x="15260909" y="0"/>
                </a:lnTo>
                <a:lnTo>
                  <a:pt x="15260909" y="8837686"/>
                </a:lnTo>
                <a:lnTo>
                  <a:pt x="0" y="8837686"/>
                </a:lnTo>
                <a:lnTo>
                  <a:pt x="0" y="0"/>
                </a:lnTo>
                <a:close/>
              </a:path>
            </a:pathLst>
          </a:custGeom>
          <a:blipFill>
            <a:blip r:embed="rId2"/>
            <a:stretch>
              <a:fillRect l="0" t="0" r="0" b="-12688"/>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9A9B99"/>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811656"/>
            <a:ext cx="16230600" cy="7286845"/>
          </a:xfrm>
          <a:custGeom>
            <a:avLst/>
            <a:gdLst/>
            <a:ahLst/>
            <a:cxnLst/>
            <a:rect r="r" b="b" t="t" l="l"/>
            <a:pathLst>
              <a:path h="7286845" w="16230600">
                <a:moveTo>
                  <a:pt x="0" y="0"/>
                </a:moveTo>
                <a:lnTo>
                  <a:pt x="16230600" y="0"/>
                </a:lnTo>
                <a:lnTo>
                  <a:pt x="16230600" y="7286844"/>
                </a:lnTo>
                <a:lnTo>
                  <a:pt x="0" y="7286844"/>
                </a:lnTo>
                <a:lnTo>
                  <a:pt x="0" y="0"/>
                </a:lnTo>
                <a:close/>
              </a:path>
            </a:pathLst>
          </a:custGeom>
          <a:blipFill>
            <a:blip r:embed="rId2"/>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9A9B99"/>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692265"/>
            <a:ext cx="16490407" cy="8751892"/>
          </a:xfrm>
          <a:custGeom>
            <a:avLst/>
            <a:gdLst/>
            <a:ahLst/>
            <a:cxnLst/>
            <a:rect r="r" b="b" t="t" l="l"/>
            <a:pathLst>
              <a:path h="8751892" w="16490407">
                <a:moveTo>
                  <a:pt x="0" y="0"/>
                </a:moveTo>
                <a:lnTo>
                  <a:pt x="16490407" y="0"/>
                </a:lnTo>
                <a:lnTo>
                  <a:pt x="16490407" y="8751892"/>
                </a:lnTo>
                <a:lnTo>
                  <a:pt x="0" y="8751892"/>
                </a:lnTo>
                <a:lnTo>
                  <a:pt x="0" y="0"/>
                </a:lnTo>
                <a:close/>
              </a:path>
            </a:pathLst>
          </a:custGeom>
          <a:blipFill>
            <a:blip r:embed="rId2"/>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9A9B99"/>
        </a:solidFill>
      </p:bgPr>
    </p:bg>
    <p:spTree>
      <p:nvGrpSpPr>
        <p:cNvPr id="1" name=""/>
        <p:cNvGrpSpPr/>
        <p:nvPr/>
      </p:nvGrpSpPr>
      <p:grpSpPr>
        <a:xfrm>
          <a:off x="0" y="0"/>
          <a:ext cx="0" cy="0"/>
          <a:chOff x="0" y="0"/>
          <a:chExt cx="0" cy="0"/>
        </a:xfrm>
      </p:grpSpPr>
      <p:sp>
        <p:nvSpPr>
          <p:cNvPr name="Freeform 2" id="2"/>
          <p:cNvSpPr/>
          <p:nvPr/>
        </p:nvSpPr>
        <p:spPr>
          <a:xfrm flipH="false" flipV="false" rot="0">
            <a:off x="4778332" y="1028700"/>
            <a:ext cx="8167261" cy="8505292"/>
          </a:xfrm>
          <a:custGeom>
            <a:avLst/>
            <a:gdLst/>
            <a:ahLst/>
            <a:cxnLst/>
            <a:rect r="r" b="b" t="t" l="l"/>
            <a:pathLst>
              <a:path h="8505292" w="8167261">
                <a:moveTo>
                  <a:pt x="0" y="0"/>
                </a:moveTo>
                <a:lnTo>
                  <a:pt x="8167261" y="0"/>
                </a:lnTo>
                <a:lnTo>
                  <a:pt x="8167261" y="8505292"/>
                </a:lnTo>
                <a:lnTo>
                  <a:pt x="0" y="8505292"/>
                </a:lnTo>
                <a:lnTo>
                  <a:pt x="0" y="0"/>
                </a:lnTo>
                <a:close/>
              </a:path>
            </a:pathLst>
          </a:custGeom>
          <a:blipFill>
            <a:blip r:embed="rId2"/>
            <a:stretch>
              <a:fillRect l="0" t="0" r="0" b="0"/>
            </a:stretch>
          </a:blipFill>
        </p:spPr>
      </p:sp>
      <p:sp>
        <p:nvSpPr>
          <p:cNvPr name="TextBox 3" id="3"/>
          <p:cNvSpPr txBox="true"/>
          <p:nvPr/>
        </p:nvSpPr>
        <p:spPr>
          <a:xfrm rot="0">
            <a:off x="428314" y="481971"/>
            <a:ext cx="3187601" cy="979157"/>
          </a:xfrm>
          <a:prstGeom prst="rect">
            <a:avLst/>
          </a:prstGeom>
        </p:spPr>
        <p:txBody>
          <a:bodyPr anchor="t" rtlCol="false" tIns="0" lIns="0" bIns="0" rIns="0">
            <a:spAutoFit/>
          </a:bodyPr>
          <a:lstStyle/>
          <a:p>
            <a:pPr algn="ctr">
              <a:lnSpc>
                <a:spcPts val="7980"/>
              </a:lnSpc>
            </a:pPr>
            <a:r>
              <a:rPr lang="en-US" sz="5700">
                <a:solidFill>
                  <a:srgbClr val="000000"/>
                </a:solidFill>
                <a:latin typeface="Canva Sans Bold"/>
              </a:rPr>
              <a:t>OUTPUT:</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9A9B99"/>
        </a:solidFill>
      </p:bgPr>
    </p:bg>
    <p:spTree>
      <p:nvGrpSpPr>
        <p:cNvPr id="1" name=""/>
        <p:cNvGrpSpPr/>
        <p:nvPr/>
      </p:nvGrpSpPr>
      <p:grpSpPr>
        <a:xfrm>
          <a:off x="0" y="0"/>
          <a:ext cx="0" cy="0"/>
          <a:chOff x="0" y="0"/>
          <a:chExt cx="0" cy="0"/>
        </a:xfrm>
      </p:grpSpPr>
      <p:sp>
        <p:nvSpPr>
          <p:cNvPr name="Freeform 2" id="2"/>
          <p:cNvSpPr/>
          <p:nvPr/>
        </p:nvSpPr>
        <p:spPr>
          <a:xfrm flipH="false" flipV="false" rot="0">
            <a:off x="4666165" y="803053"/>
            <a:ext cx="8955670" cy="8680894"/>
          </a:xfrm>
          <a:custGeom>
            <a:avLst/>
            <a:gdLst/>
            <a:ahLst/>
            <a:cxnLst/>
            <a:rect r="r" b="b" t="t" l="l"/>
            <a:pathLst>
              <a:path h="8680894" w="8955670">
                <a:moveTo>
                  <a:pt x="0" y="0"/>
                </a:moveTo>
                <a:lnTo>
                  <a:pt x="8955670" y="0"/>
                </a:lnTo>
                <a:lnTo>
                  <a:pt x="8955670" y="8680894"/>
                </a:lnTo>
                <a:lnTo>
                  <a:pt x="0" y="8680894"/>
                </a:lnTo>
                <a:lnTo>
                  <a:pt x="0" y="0"/>
                </a:lnTo>
                <a:close/>
              </a:path>
            </a:pathLst>
          </a:custGeom>
          <a:blipFill>
            <a:blip r:embed="rId2"/>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9A9B99"/>
        </a:solidFill>
      </p:bgPr>
    </p:bg>
    <p:spTree>
      <p:nvGrpSpPr>
        <p:cNvPr id="1" name=""/>
        <p:cNvGrpSpPr/>
        <p:nvPr/>
      </p:nvGrpSpPr>
      <p:grpSpPr>
        <a:xfrm>
          <a:off x="0" y="0"/>
          <a:ext cx="0" cy="0"/>
          <a:chOff x="0" y="0"/>
          <a:chExt cx="0" cy="0"/>
        </a:xfrm>
      </p:grpSpPr>
      <p:sp>
        <p:nvSpPr>
          <p:cNvPr name="Freeform 2" id="2"/>
          <p:cNvSpPr/>
          <p:nvPr/>
        </p:nvSpPr>
        <p:spPr>
          <a:xfrm flipH="false" flipV="false" rot="0">
            <a:off x="5086350" y="514486"/>
            <a:ext cx="8115300" cy="9258027"/>
          </a:xfrm>
          <a:custGeom>
            <a:avLst/>
            <a:gdLst/>
            <a:ahLst/>
            <a:cxnLst/>
            <a:rect r="r" b="b" t="t" l="l"/>
            <a:pathLst>
              <a:path h="9258027" w="8115300">
                <a:moveTo>
                  <a:pt x="0" y="0"/>
                </a:moveTo>
                <a:lnTo>
                  <a:pt x="8115300" y="0"/>
                </a:lnTo>
                <a:lnTo>
                  <a:pt x="8115300" y="9258028"/>
                </a:lnTo>
                <a:lnTo>
                  <a:pt x="0" y="9258028"/>
                </a:lnTo>
                <a:lnTo>
                  <a:pt x="0" y="0"/>
                </a:lnTo>
                <a:close/>
              </a:path>
            </a:pathLst>
          </a:custGeom>
          <a:blipFill>
            <a:blip r:embed="rId2"/>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9A9B99"/>
        </a:solidFill>
      </p:bgPr>
    </p:bg>
    <p:spTree>
      <p:nvGrpSpPr>
        <p:cNvPr id="1" name=""/>
        <p:cNvGrpSpPr/>
        <p:nvPr/>
      </p:nvGrpSpPr>
      <p:grpSpPr>
        <a:xfrm>
          <a:off x="0" y="0"/>
          <a:ext cx="0" cy="0"/>
          <a:chOff x="0" y="0"/>
          <a:chExt cx="0" cy="0"/>
        </a:xfrm>
      </p:grpSpPr>
      <p:sp>
        <p:nvSpPr>
          <p:cNvPr name="Freeform 2" id="2"/>
          <p:cNvSpPr/>
          <p:nvPr/>
        </p:nvSpPr>
        <p:spPr>
          <a:xfrm flipH="false" flipV="false" rot="0">
            <a:off x="4781430" y="689937"/>
            <a:ext cx="8725141" cy="8907125"/>
          </a:xfrm>
          <a:custGeom>
            <a:avLst/>
            <a:gdLst/>
            <a:ahLst/>
            <a:cxnLst/>
            <a:rect r="r" b="b" t="t" l="l"/>
            <a:pathLst>
              <a:path h="8907125" w="8725141">
                <a:moveTo>
                  <a:pt x="0" y="0"/>
                </a:moveTo>
                <a:lnTo>
                  <a:pt x="8725140" y="0"/>
                </a:lnTo>
                <a:lnTo>
                  <a:pt x="8725140" y="8907126"/>
                </a:lnTo>
                <a:lnTo>
                  <a:pt x="0" y="8907126"/>
                </a:lnTo>
                <a:lnTo>
                  <a:pt x="0" y="0"/>
                </a:lnTo>
                <a:close/>
              </a:path>
            </a:pathLst>
          </a:custGeom>
          <a:blipFill>
            <a:blip r:embed="rId2"/>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9A9B99"/>
        </a:solidFill>
      </p:bgPr>
    </p:bg>
    <p:spTree>
      <p:nvGrpSpPr>
        <p:cNvPr id="1" name=""/>
        <p:cNvGrpSpPr/>
        <p:nvPr/>
      </p:nvGrpSpPr>
      <p:grpSpPr>
        <a:xfrm>
          <a:off x="0" y="0"/>
          <a:ext cx="0" cy="0"/>
          <a:chOff x="0" y="0"/>
          <a:chExt cx="0" cy="0"/>
        </a:xfrm>
      </p:grpSpPr>
      <p:sp>
        <p:nvSpPr>
          <p:cNvPr name="Freeform 2" id="2"/>
          <p:cNvSpPr/>
          <p:nvPr/>
        </p:nvSpPr>
        <p:spPr>
          <a:xfrm flipH="false" flipV="false" rot="0">
            <a:off x="4624320" y="664102"/>
            <a:ext cx="9039360" cy="8958795"/>
          </a:xfrm>
          <a:custGeom>
            <a:avLst/>
            <a:gdLst/>
            <a:ahLst/>
            <a:cxnLst/>
            <a:rect r="r" b="b" t="t" l="l"/>
            <a:pathLst>
              <a:path h="8958795" w="9039360">
                <a:moveTo>
                  <a:pt x="0" y="0"/>
                </a:moveTo>
                <a:lnTo>
                  <a:pt x="9039360" y="0"/>
                </a:lnTo>
                <a:lnTo>
                  <a:pt x="9039360" y="8958796"/>
                </a:lnTo>
                <a:lnTo>
                  <a:pt x="0" y="8958796"/>
                </a:lnTo>
                <a:lnTo>
                  <a:pt x="0" y="0"/>
                </a:lnTo>
                <a:close/>
              </a:path>
            </a:pathLst>
          </a:custGeom>
          <a:blipFill>
            <a:blip r:embed="rId2"/>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B9BDC0"/>
        </a:solidFill>
      </p:bgPr>
    </p:bg>
    <p:spTree>
      <p:nvGrpSpPr>
        <p:cNvPr id="1" name=""/>
        <p:cNvGrpSpPr/>
        <p:nvPr/>
      </p:nvGrpSpPr>
      <p:grpSpPr>
        <a:xfrm>
          <a:off x="0" y="0"/>
          <a:ext cx="0" cy="0"/>
          <a:chOff x="0" y="0"/>
          <a:chExt cx="0" cy="0"/>
        </a:xfrm>
      </p:grpSpPr>
      <p:grpSp>
        <p:nvGrpSpPr>
          <p:cNvPr name="Group 2" id="2"/>
          <p:cNvGrpSpPr/>
          <p:nvPr/>
        </p:nvGrpSpPr>
        <p:grpSpPr>
          <a:xfrm rot="5400000">
            <a:off x="1701381" y="1030006"/>
            <a:ext cx="1632932" cy="1630320"/>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FFFFFF"/>
            </a:solidFill>
          </p:spPr>
        </p:sp>
      </p:grpSp>
      <p:sp>
        <p:nvSpPr>
          <p:cNvPr name="Freeform 4" id="4"/>
          <p:cNvSpPr/>
          <p:nvPr/>
        </p:nvSpPr>
        <p:spPr>
          <a:xfrm flipH="false" flipV="false" rot="0">
            <a:off x="195372" y="312693"/>
            <a:ext cx="7295855" cy="5447245"/>
          </a:xfrm>
          <a:custGeom>
            <a:avLst/>
            <a:gdLst/>
            <a:ahLst/>
            <a:cxnLst/>
            <a:rect r="r" b="b" t="t" l="l"/>
            <a:pathLst>
              <a:path h="5447245" w="7295855">
                <a:moveTo>
                  <a:pt x="0" y="0"/>
                </a:moveTo>
                <a:lnTo>
                  <a:pt x="7295856" y="0"/>
                </a:lnTo>
                <a:lnTo>
                  <a:pt x="7295856" y="5447245"/>
                </a:lnTo>
                <a:lnTo>
                  <a:pt x="0" y="5447245"/>
                </a:lnTo>
                <a:lnTo>
                  <a:pt x="0" y="0"/>
                </a:lnTo>
                <a:close/>
              </a:path>
            </a:pathLst>
          </a:custGeom>
          <a:blipFill>
            <a:blip r:embed="rId2"/>
            <a:stretch>
              <a:fillRect l="-436" t="0" r="-786" b="0"/>
            </a:stretch>
          </a:blipFill>
        </p:spPr>
      </p:sp>
      <p:sp>
        <p:nvSpPr>
          <p:cNvPr name="TextBox 5" id="5"/>
          <p:cNvSpPr txBox="true"/>
          <p:nvPr/>
        </p:nvSpPr>
        <p:spPr>
          <a:xfrm rot="0">
            <a:off x="7769054" y="74956"/>
            <a:ext cx="6275269" cy="688974"/>
          </a:xfrm>
          <a:prstGeom prst="rect">
            <a:avLst/>
          </a:prstGeom>
        </p:spPr>
        <p:txBody>
          <a:bodyPr anchor="t" rtlCol="false" tIns="0" lIns="0" bIns="0" rIns="0">
            <a:spAutoFit/>
          </a:bodyPr>
          <a:lstStyle/>
          <a:p>
            <a:pPr>
              <a:lnSpc>
                <a:spcPts val="5600"/>
              </a:lnSpc>
            </a:pPr>
            <a:r>
              <a:rPr lang="en-US" sz="4000" spc="16">
                <a:solidFill>
                  <a:srgbClr val="323232"/>
                </a:solidFill>
                <a:latin typeface="Montserrat Classic Bold"/>
              </a:rPr>
              <a:t>Association:</a:t>
            </a:r>
          </a:p>
        </p:txBody>
      </p:sp>
      <p:sp>
        <p:nvSpPr>
          <p:cNvPr name="TextBox 6" id="6"/>
          <p:cNvSpPr txBox="true"/>
          <p:nvPr/>
        </p:nvSpPr>
        <p:spPr>
          <a:xfrm rot="0">
            <a:off x="7769054" y="876794"/>
            <a:ext cx="9942897" cy="1784839"/>
          </a:xfrm>
          <a:prstGeom prst="rect">
            <a:avLst/>
          </a:prstGeom>
        </p:spPr>
        <p:txBody>
          <a:bodyPr anchor="t" rtlCol="false" tIns="0" lIns="0" bIns="0" rIns="0">
            <a:spAutoFit/>
          </a:bodyPr>
          <a:lstStyle/>
          <a:p>
            <a:pPr>
              <a:lnSpc>
                <a:spcPts val="3579"/>
              </a:lnSpc>
              <a:spcBef>
                <a:spcPct val="0"/>
              </a:spcBef>
            </a:pPr>
            <a:r>
              <a:rPr lang="en-US" sz="2556">
                <a:solidFill>
                  <a:srgbClr val="323232"/>
                </a:solidFill>
                <a:latin typeface="Source Serif Pro"/>
              </a:rPr>
              <a:t>A</a:t>
            </a:r>
            <a:r>
              <a:rPr lang="en-US" sz="2556">
                <a:solidFill>
                  <a:srgbClr val="323232"/>
                </a:solidFill>
                <a:latin typeface="Source Serif Pro"/>
              </a:rPr>
              <a:t>n association class is a class that is part of an association relationship between two other classes. You can attach an association class to an association relationship to provide additional information about the relationship.</a:t>
            </a:r>
          </a:p>
        </p:txBody>
      </p:sp>
      <p:sp>
        <p:nvSpPr>
          <p:cNvPr name="TextBox 7" id="7"/>
          <p:cNvSpPr txBox="true"/>
          <p:nvPr/>
        </p:nvSpPr>
        <p:spPr>
          <a:xfrm rot="0">
            <a:off x="7769054" y="2927553"/>
            <a:ext cx="6275269" cy="712469"/>
          </a:xfrm>
          <a:prstGeom prst="rect">
            <a:avLst/>
          </a:prstGeom>
        </p:spPr>
        <p:txBody>
          <a:bodyPr anchor="t" rtlCol="false" tIns="0" lIns="0" bIns="0" rIns="0">
            <a:spAutoFit/>
          </a:bodyPr>
          <a:lstStyle/>
          <a:p>
            <a:pPr>
              <a:lnSpc>
                <a:spcPts val="5880"/>
              </a:lnSpc>
            </a:pPr>
            <a:r>
              <a:rPr lang="en-US" sz="4200" spc="16">
                <a:solidFill>
                  <a:srgbClr val="323232"/>
                </a:solidFill>
                <a:latin typeface="Montserrat Classic Bold"/>
              </a:rPr>
              <a:t>Inheritance:</a:t>
            </a:r>
          </a:p>
        </p:txBody>
      </p:sp>
      <p:sp>
        <p:nvSpPr>
          <p:cNvPr name="TextBox 8" id="8"/>
          <p:cNvSpPr txBox="true"/>
          <p:nvPr/>
        </p:nvSpPr>
        <p:spPr>
          <a:xfrm rot="0">
            <a:off x="7769054" y="3601921"/>
            <a:ext cx="9490246" cy="2115483"/>
          </a:xfrm>
          <a:prstGeom prst="rect">
            <a:avLst/>
          </a:prstGeom>
        </p:spPr>
        <p:txBody>
          <a:bodyPr anchor="t" rtlCol="false" tIns="0" lIns="0" bIns="0" rIns="0">
            <a:spAutoFit/>
          </a:bodyPr>
          <a:lstStyle/>
          <a:p>
            <a:pPr>
              <a:lnSpc>
                <a:spcPts val="3398"/>
              </a:lnSpc>
            </a:pPr>
            <a:r>
              <a:rPr lang="en-US" sz="2427">
                <a:solidFill>
                  <a:srgbClr val="323232"/>
                </a:solidFill>
                <a:latin typeface="Source Serif Pro"/>
              </a:rPr>
              <a:t> </a:t>
            </a:r>
            <a:r>
              <a:rPr lang="en-US" sz="2427">
                <a:solidFill>
                  <a:srgbClr val="323232"/>
                </a:solidFill>
                <a:latin typeface="Source Serif Pro Medium"/>
              </a:rPr>
              <a:t>The process of a child or sub-class taking on the functionality of a parent or superclass</a:t>
            </a:r>
            <a:r>
              <a:rPr lang="en-US" sz="2427">
                <a:solidFill>
                  <a:srgbClr val="323232"/>
                </a:solidFill>
                <a:latin typeface="Source Serif Pro"/>
              </a:rPr>
              <a:t>, also known as generalization. It's symbolized with a straight connected line with a closed arrowhead pointing towards the superclass.</a:t>
            </a:r>
          </a:p>
          <a:p>
            <a:pPr>
              <a:lnSpc>
                <a:spcPts val="3398"/>
              </a:lnSpc>
              <a:spcBef>
                <a:spcPct val="0"/>
              </a:spcBef>
            </a:pPr>
          </a:p>
        </p:txBody>
      </p:sp>
      <p:sp>
        <p:nvSpPr>
          <p:cNvPr name="TextBox 9" id="9"/>
          <p:cNvSpPr txBox="true"/>
          <p:nvPr/>
        </p:nvSpPr>
        <p:spPr>
          <a:xfrm rot="0">
            <a:off x="0" y="5996855"/>
            <a:ext cx="6063516" cy="680937"/>
          </a:xfrm>
          <a:prstGeom prst="rect">
            <a:avLst/>
          </a:prstGeom>
        </p:spPr>
        <p:txBody>
          <a:bodyPr anchor="t" rtlCol="false" tIns="0" lIns="0" bIns="0" rIns="0">
            <a:spAutoFit/>
          </a:bodyPr>
          <a:lstStyle/>
          <a:p>
            <a:pPr>
              <a:lnSpc>
                <a:spcPts val="5518"/>
              </a:lnSpc>
            </a:pPr>
            <a:r>
              <a:rPr lang="en-US" sz="3941" spc="15">
                <a:solidFill>
                  <a:srgbClr val="323232"/>
                </a:solidFill>
                <a:latin typeface="Montserrat Classic Bold"/>
              </a:rPr>
              <a:t>Realization:</a:t>
            </a:r>
          </a:p>
        </p:txBody>
      </p:sp>
      <p:sp>
        <p:nvSpPr>
          <p:cNvPr name="TextBox 10" id="10"/>
          <p:cNvSpPr txBox="true"/>
          <p:nvPr/>
        </p:nvSpPr>
        <p:spPr>
          <a:xfrm rot="0">
            <a:off x="3713766" y="6120098"/>
            <a:ext cx="14073263" cy="833920"/>
          </a:xfrm>
          <a:prstGeom prst="rect">
            <a:avLst/>
          </a:prstGeom>
        </p:spPr>
        <p:txBody>
          <a:bodyPr anchor="t" rtlCol="false" tIns="0" lIns="0" bIns="0" rIns="0">
            <a:spAutoFit/>
          </a:bodyPr>
          <a:lstStyle/>
          <a:p>
            <a:pPr>
              <a:lnSpc>
                <a:spcPts val="3385"/>
              </a:lnSpc>
              <a:spcBef>
                <a:spcPct val="0"/>
              </a:spcBef>
            </a:pPr>
            <a:r>
              <a:rPr lang="en-US" sz="2418">
                <a:solidFill>
                  <a:srgbClr val="323232"/>
                </a:solidFill>
                <a:latin typeface="Source Serif Pro"/>
              </a:rPr>
              <a:t>A realization is a relationship between classes, interfaces, components and packages that connects a client element with a supplier element.</a:t>
            </a:r>
          </a:p>
        </p:txBody>
      </p:sp>
      <p:sp>
        <p:nvSpPr>
          <p:cNvPr name="TextBox 11" id="11"/>
          <p:cNvSpPr txBox="true"/>
          <p:nvPr/>
        </p:nvSpPr>
        <p:spPr>
          <a:xfrm rot="0">
            <a:off x="0" y="7192142"/>
            <a:ext cx="6148725" cy="662704"/>
          </a:xfrm>
          <a:prstGeom prst="rect">
            <a:avLst/>
          </a:prstGeom>
        </p:spPr>
        <p:txBody>
          <a:bodyPr anchor="t" rtlCol="false" tIns="0" lIns="0" bIns="0" rIns="0">
            <a:spAutoFit/>
          </a:bodyPr>
          <a:lstStyle/>
          <a:p>
            <a:pPr>
              <a:lnSpc>
                <a:spcPts val="5473"/>
              </a:lnSpc>
            </a:pPr>
            <a:r>
              <a:rPr lang="en-US" sz="3909" spc="15">
                <a:solidFill>
                  <a:srgbClr val="323232"/>
                </a:solidFill>
                <a:latin typeface="Montserrat Classic Bold"/>
              </a:rPr>
              <a:t>Dependency:</a:t>
            </a:r>
          </a:p>
        </p:txBody>
      </p:sp>
      <p:sp>
        <p:nvSpPr>
          <p:cNvPr name="TextBox 12" id="12"/>
          <p:cNvSpPr txBox="true"/>
          <p:nvPr/>
        </p:nvSpPr>
        <p:spPr>
          <a:xfrm rot="0">
            <a:off x="3713766" y="7182617"/>
            <a:ext cx="14245603" cy="1262545"/>
          </a:xfrm>
          <a:prstGeom prst="rect">
            <a:avLst/>
          </a:prstGeom>
        </p:spPr>
        <p:txBody>
          <a:bodyPr anchor="t" rtlCol="false" tIns="0" lIns="0" bIns="0" rIns="0">
            <a:spAutoFit/>
          </a:bodyPr>
          <a:lstStyle/>
          <a:p>
            <a:pPr>
              <a:lnSpc>
                <a:spcPts val="3385"/>
              </a:lnSpc>
            </a:pPr>
            <a:r>
              <a:rPr lang="en-US" sz="2418">
                <a:solidFill>
                  <a:srgbClr val="323232"/>
                </a:solidFill>
                <a:latin typeface="Source Serif Pro"/>
              </a:rPr>
              <a:t>An object of one class might use an object of another class in the code of a method. If the object is not stored in any field, then this is modeled as a dependency relationship.</a:t>
            </a:r>
          </a:p>
          <a:p>
            <a:pPr>
              <a:lnSpc>
                <a:spcPts val="3385"/>
              </a:lnSpc>
              <a:spcBef>
                <a:spcPct val="0"/>
              </a:spcBef>
            </a:pPr>
          </a:p>
        </p:txBody>
      </p:sp>
      <p:sp>
        <p:nvSpPr>
          <p:cNvPr name="TextBox 13" id="13"/>
          <p:cNvSpPr txBox="true"/>
          <p:nvPr/>
        </p:nvSpPr>
        <p:spPr>
          <a:xfrm rot="0">
            <a:off x="3713766" y="8156036"/>
            <a:ext cx="14245603" cy="1189482"/>
          </a:xfrm>
          <a:prstGeom prst="rect">
            <a:avLst/>
          </a:prstGeom>
        </p:spPr>
        <p:txBody>
          <a:bodyPr anchor="t" rtlCol="false" tIns="0" lIns="0" bIns="0" rIns="0">
            <a:spAutoFit/>
          </a:bodyPr>
          <a:lstStyle/>
          <a:p>
            <a:pPr>
              <a:lnSpc>
                <a:spcPts val="3212"/>
              </a:lnSpc>
            </a:pPr>
            <a:r>
              <a:rPr lang="en-US" sz="2294">
                <a:solidFill>
                  <a:srgbClr val="323232"/>
                </a:solidFill>
                <a:latin typeface="Source Serif Pro"/>
              </a:rPr>
              <a:t>Aggregation can occur when a class is a collection or container of other classes, but the contained classes do not have a strong lifecycle dependency on the container.</a:t>
            </a:r>
          </a:p>
          <a:p>
            <a:pPr>
              <a:lnSpc>
                <a:spcPts val="3212"/>
              </a:lnSpc>
              <a:spcBef>
                <a:spcPct val="0"/>
              </a:spcBef>
            </a:pPr>
          </a:p>
        </p:txBody>
      </p:sp>
      <p:sp>
        <p:nvSpPr>
          <p:cNvPr name="TextBox 14" id="14"/>
          <p:cNvSpPr txBox="true"/>
          <p:nvPr/>
        </p:nvSpPr>
        <p:spPr>
          <a:xfrm rot="0">
            <a:off x="0" y="8178696"/>
            <a:ext cx="6148725" cy="655719"/>
          </a:xfrm>
          <a:prstGeom prst="rect">
            <a:avLst/>
          </a:prstGeom>
        </p:spPr>
        <p:txBody>
          <a:bodyPr anchor="t" rtlCol="false" tIns="0" lIns="0" bIns="0" rIns="0">
            <a:spAutoFit/>
          </a:bodyPr>
          <a:lstStyle/>
          <a:p>
            <a:pPr>
              <a:lnSpc>
                <a:spcPts val="5333"/>
              </a:lnSpc>
            </a:pPr>
            <a:r>
              <a:rPr lang="en-US" sz="3809" spc="15">
                <a:solidFill>
                  <a:srgbClr val="323232"/>
                </a:solidFill>
                <a:latin typeface="Montserrat Classic Bold"/>
              </a:rPr>
              <a:t>Aggregation:</a:t>
            </a:r>
          </a:p>
        </p:txBody>
      </p:sp>
      <p:sp>
        <p:nvSpPr>
          <p:cNvPr name="TextBox 15" id="15"/>
          <p:cNvSpPr txBox="true"/>
          <p:nvPr/>
        </p:nvSpPr>
        <p:spPr>
          <a:xfrm rot="0">
            <a:off x="3713766" y="9119006"/>
            <a:ext cx="13416000" cy="789432"/>
          </a:xfrm>
          <a:prstGeom prst="rect">
            <a:avLst/>
          </a:prstGeom>
        </p:spPr>
        <p:txBody>
          <a:bodyPr anchor="t" rtlCol="false" tIns="0" lIns="0" bIns="0" rIns="0">
            <a:spAutoFit/>
          </a:bodyPr>
          <a:lstStyle/>
          <a:p>
            <a:pPr algn="just">
              <a:lnSpc>
                <a:spcPts val="3212"/>
              </a:lnSpc>
              <a:spcBef>
                <a:spcPct val="0"/>
              </a:spcBef>
            </a:pPr>
            <a:r>
              <a:rPr lang="en-US" sz="2294">
                <a:solidFill>
                  <a:srgbClr val="323232"/>
                </a:solidFill>
                <a:latin typeface="Source Serif Pro"/>
              </a:rPr>
              <a:t> It's a composition </a:t>
            </a:r>
            <a:r>
              <a:rPr lang="en-US" sz="2294">
                <a:solidFill>
                  <a:srgbClr val="323232"/>
                </a:solidFill>
                <a:latin typeface="Source Serif Pro Medium"/>
              </a:rPr>
              <a:t>if one parent class object owns another child class object and that child class object cannot meaningfully exist without the parent class object</a:t>
            </a:r>
            <a:r>
              <a:rPr lang="en-US" sz="2294">
                <a:solidFill>
                  <a:srgbClr val="323232"/>
                </a:solidFill>
                <a:latin typeface="Source Serif Pro"/>
              </a:rPr>
              <a:t>. If it can then it is called Aggregation.</a:t>
            </a:r>
          </a:p>
        </p:txBody>
      </p:sp>
      <p:sp>
        <p:nvSpPr>
          <p:cNvPr name="TextBox 16" id="16"/>
          <p:cNvSpPr txBox="true"/>
          <p:nvPr/>
        </p:nvSpPr>
        <p:spPr>
          <a:xfrm rot="0">
            <a:off x="0" y="9090431"/>
            <a:ext cx="3576970" cy="662704"/>
          </a:xfrm>
          <a:prstGeom prst="rect">
            <a:avLst/>
          </a:prstGeom>
        </p:spPr>
        <p:txBody>
          <a:bodyPr anchor="t" rtlCol="false" tIns="0" lIns="0" bIns="0" rIns="0">
            <a:spAutoFit/>
          </a:bodyPr>
          <a:lstStyle/>
          <a:p>
            <a:pPr>
              <a:lnSpc>
                <a:spcPts val="5473"/>
              </a:lnSpc>
            </a:pPr>
            <a:r>
              <a:rPr lang="en-US" sz="3909" spc="15">
                <a:solidFill>
                  <a:srgbClr val="323232"/>
                </a:solidFill>
                <a:latin typeface="Montserrat Classic Bold"/>
              </a:rPr>
              <a:t>Composition:</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9A9B99"/>
        </a:solidFill>
      </p:bgPr>
    </p:bg>
    <p:spTree>
      <p:nvGrpSpPr>
        <p:cNvPr id="1" name=""/>
        <p:cNvGrpSpPr/>
        <p:nvPr/>
      </p:nvGrpSpPr>
      <p:grpSpPr>
        <a:xfrm>
          <a:off x="0" y="0"/>
          <a:ext cx="0" cy="0"/>
          <a:chOff x="0" y="0"/>
          <a:chExt cx="0" cy="0"/>
        </a:xfrm>
      </p:grpSpPr>
      <p:sp>
        <p:nvSpPr>
          <p:cNvPr name="Freeform 2" id="2"/>
          <p:cNvSpPr/>
          <p:nvPr/>
        </p:nvSpPr>
        <p:spPr>
          <a:xfrm flipH="false" flipV="false" rot="0">
            <a:off x="6256089" y="487708"/>
            <a:ext cx="5775821" cy="9137245"/>
          </a:xfrm>
          <a:custGeom>
            <a:avLst/>
            <a:gdLst/>
            <a:ahLst/>
            <a:cxnLst/>
            <a:rect r="r" b="b" t="t" l="l"/>
            <a:pathLst>
              <a:path h="9137245" w="5775821">
                <a:moveTo>
                  <a:pt x="0" y="0"/>
                </a:moveTo>
                <a:lnTo>
                  <a:pt x="5775822" y="0"/>
                </a:lnTo>
                <a:lnTo>
                  <a:pt x="5775822" y="9137245"/>
                </a:lnTo>
                <a:lnTo>
                  <a:pt x="0" y="9137245"/>
                </a:lnTo>
                <a:lnTo>
                  <a:pt x="0" y="0"/>
                </a:lnTo>
                <a:close/>
              </a:path>
            </a:pathLst>
          </a:custGeom>
          <a:blipFill>
            <a:blip r:embed="rId2"/>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9A9B99"/>
        </a:solidFill>
      </p:bgPr>
    </p:bg>
    <p:spTree>
      <p:nvGrpSpPr>
        <p:cNvPr id="1" name=""/>
        <p:cNvGrpSpPr/>
        <p:nvPr/>
      </p:nvGrpSpPr>
      <p:grpSpPr>
        <a:xfrm>
          <a:off x="0" y="0"/>
          <a:ext cx="0" cy="0"/>
          <a:chOff x="0" y="0"/>
          <a:chExt cx="0" cy="0"/>
        </a:xfrm>
      </p:grpSpPr>
      <p:sp>
        <p:nvSpPr>
          <p:cNvPr name="Freeform 2" id="2"/>
          <p:cNvSpPr/>
          <p:nvPr/>
        </p:nvSpPr>
        <p:spPr>
          <a:xfrm flipH="false" flipV="false" rot="0">
            <a:off x="6185931" y="579028"/>
            <a:ext cx="5916137" cy="9128943"/>
          </a:xfrm>
          <a:custGeom>
            <a:avLst/>
            <a:gdLst/>
            <a:ahLst/>
            <a:cxnLst/>
            <a:rect r="r" b="b" t="t" l="l"/>
            <a:pathLst>
              <a:path h="9128943" w="5916137">
                <a:moveTo>
                  <a:pt x="0" y="0"/>
                </a:moveTo>
                <a:lnTo>
                  <a:pt x="5916138" y="0"/>
                </a:lnTo>
                <a:lnTo>
                  <a:pt x="5916138" y="9128944"/>
                </a:lnTo>
                <a:lnTo>
                  <a:pt x="0" y="9128944"/>
                </a:lnTo>
                <a:lnTo>
                  <a:pt x="0" y="0"/>
                </a:lnTo>
                <a:close/>
              </a:path>
            </a:pathLst>
          </a:custGeom>
          <a:blipFill>
            <a:blip r:embed="rId2"/>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9A9B99"/>
        </a:solidFill>
      </p:bgPr>
    </p:bg>
    <p:spTree>
      <p:nvGrpSpPr>
        <p:cNvPr id="1" name=""/>
        <p:cNvGrpSpPr/>
        <p:nvPr/>
      </p:nvGrpSpPr>
      <p:grpSpPr>
        <a:xfrm>
          <a:off x="0" y="0"/>
          <a:ext cx="0" cy="0"/>
          <a:chOff x="0" y="0"/>
          <a:chExt cx="0" cy="0"/>
        </a:xfrm>
      </p:grpSpPr>
      <p:sp>
        <p:nvSpPr>
          <p:cNvPr name="Freeform 2" id="2"/>
          <p:cNvSpPr/>
          <p:nvPr/>
        </p:nvSpPr>
        <p:spPr>
          <a:xfrm flipH="false" flipV="false" rot="0">
            <a:off x="6138007" y="761965"/>
            <a:ext cx="6011985" cy="8763070"/>
          </a:xfrm>
          <a:custGeom>
            <a:avLst/>
            <a:gdLst/>
            <a:ahLst/>
            <a:cxnLst/>
            <a:rect r="r" b="b" t="t" l="l"/>
            <a:pathLst>
              <a:path h="8763070" w="6011985">
                <a:moveTo>
                  <a:pt x="0" y="0"/>
                </a:moveTo>
                <a:lnTo>
                  <a:pt x="6011986" y="0"/>
                </a:lnTo>
                <a:lnTo>
                  <a:pt x="6011986" y="8763070"/>
                </a:lnTo>
                <a:lnTo>
                  <a:pt x="0" y="8763070"/>
                </a:lnTo>
                <a:lnTo>
                  <a:pt x="0" y="0"/>
                </a:lnTo>
                <a:close/>
              </a:path>
            </a:pathLst>
          </a:custGeom>
          <a:blipFill>
            <a:blip r:embed="rId2"/>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9A9B99"/>
        </a:solidFill>
      </p:bgPr>
    </p:bg>
    <p:spTree>
      <p:nvGrpSpPr>
        <p:cNvPr id="1" name=""/>
        <p:cNvGrpSpPr/>
        <p:nvPr/>
      </p:nvGrpSpPr>
      <p:grpSpPr>
        <a:xfrm>
          <a:off x="0" y="0"/>
          <a:ext cx="0" cy="0"/>
          <a:chOff x="0" y="0"/>
          <a:chExt cx="0" cy="0"/>
        </a:xfrm>
      </p:grpSpPr>
      <p:sp>
        <p:nvSpPr>
          <p:cNvPr name="Freeform 2" id="2"/>
          <p:cNvSpPr/>
          <p:nvPr/>
        </p:nvSpPr>
        <p:spPr>
          <a:xfrm flipH="false" flipV="false" rot="0">
            <a:off x="3356797" y="450908"/>
            <a:ext cx="11574406" cy="9535732"/>
          </a:xfrm>
          <a:custGeom>
            <a:avLst/>
            <a:gdLst/>
            <a:ahLst/>
            <a:cxnLst/>
            <a:rect r="r" b="b" t="t" l="l"/>
            <a:pathLst>
              <a:path h="9535732" w="11574406">
                <a:moveTo>
                  <a:pt x="0" y="0"/>
                </a:moveTo>
                <a:lnTo>
                  <a:pt x="11574406" y="0"/>
                </a:lnTo>
                <a:lnTo>
                  <a:pt x="11574406" y="9535732"/>
                </a:lnTo>
                <a:lnTo>
                  <a:pt x="0" y="9535732"/>
                </a:lnTo>
                <a:lnTo>
                  <a:pt x="0" y="0"/>
                </a:lnTo>
                <a:close/>
              </a:path>
            </a:pathLst>
          </a:custGeom>
          <a:blipFill>
            <a:blip r:embed="rId2"/>
            <a:stretch>
              <a:fillRect l="0" t="0" r="0" b="0"/>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9A9B99"/>
        </a:solidFill>
      </p:bgPr>
    </p:bg>
    <p:spTree>
      <p:nvGrpSpPr>
        <p:cNvPr id="1" name=""/>
        <p:cNvGrpSpPr/>
        <p:nvPr/>
      </p:nvGrpSpPr>
      <p:grpSpPr>
        <a:xfrm>
          <a:off x="0" y="0"/>
          <a:ext cx="0" cy="0"/>
          <a:chOff x="0" y="0"/>
          <a:chExt cx="0" cy="0"/>
        </a:xfrm>
      </p:grpSpPr>
      <p:sp>
        <p:nvSpPr>
          <p:cNvPr name="Freeform 2" id="2"/>
          <p:cNvSpPr/>
          <p:nvPr/>
        </p:nvSpPr>
        <p:spPr>
          <a:xfrm flipH="false" flipV="false" rot="0">
            <a:off x="4172390" y="434626"/>
            <a:ext cx="9943219" cy="8986919"/>
          </a:xfrm>
          <a:custGeom>
            <a:avLst/>
            <a:gdLst/>
            <a:ahLst/>
            <a:cxnLst/>
            <a:rect r="r" b="b" t="t" l="l"/>
            <a:pathLst>
              <a:path h="8986919" w="9943219">
                <a:moveTo>
                  <a:pt x="0" y="0"/>
                </a:moveTo>
                <a:lnTo>
                  <a:pt x="9943220" y="0"/>
                </a:lnTo>
                <a:lnTo>
                  <a:pt x="9943220" y="8986919"/>
                </a:lnTo>
                <a:lnTo>
                  <a:pt x="0" y="8986919"/>
                </a:lnTo>
                <a:lnTo>
                  <a:pt x="0" y="0"/>
                </a:lnTo>
                <a:close/>
              </a:path>
            </a:pathLst>
          </a:custGeom>
          <a:blipFill>
            <a:blip r:embed="rId2"/>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9A9B99"/>
        </a:solidFill>
      </p:bgPr>
    </p:bg>
    <p:spTree>
      <p:nvGrpSpPr>
        <p:cNvPr id="1" name=""/>
        <p:cNvGrpSpPr/>
        <p:nvPr/>
      </p:nvGrpSpPr>
      <p:grpSpPr>
        <a:xfrm>
          <a:off x="0" y="0"/>
          <a:ext cx="0" cy="0"/>
          <a:chOff x="0" y="0"/>
          <a:chExt cx="0" cy="0"/>
        </a:xfrm>
      </p:grpSpPr>
      <p:sp>
        <p:nvSpPr>
          <p:cNvPr name="Freeform 2" id="2"/>
          <p:cNvSpPr/>
          <p:nvPr/>
        </p:nvSpPr>
        <p:spPr>
          <a:xfrm flipH="false" flipV="false" rot="0">
            <a:off x="1649613" y="2487790"/>
            <a:ext cx="14988774" cy="5311421"/>
          </a:xfrm>
          <a:custGeom>
            <a:avLst/>
            <a:gdLst/>
            <a:ahLst/>
            <a:cxnLst/>
            <a:rect r="r" b="b" t="t" l="l"/>
            <a:pathLst>
              <a:path h="5311421" w="14988774">
                <a:moveTo>
                  <a:pt x="0" y="0"/>
                </a:moveTo>
                <a:lnTo>
                  <a:pt x="14988774" y="0"/>
                </a:lnTo>
                <a:lnTo>
                  <a:pt x="14988774" y="5311420"/>
                </a:lnTo>
                <a:lnTo>
                  <a:pt x="0" y="5311420"/>
                </a:lnTo>
                <a:lnTo>
                  <a:pt x="0" y="0"/>
                </a:lnTo>
                <a:close/>
              </a:path>
            </a:pathLst>
          </a:custGeom>
          <a:blipFill>
            <a:blip r:embed="rId2"/>
            <a:stretch>
              <a:fillRect l="0" t="0" r="0"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9A9B99"/>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1285966" y="753458"/>
            <a:ext cx="15165584" cy="82296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514D48"/>
        </a:solidFill>
      </p:bgPr>
    </p:bg>
    <p:spTree>
      <p:nvGrpSpPr>
        <p:cNvPr id="1" name=""/>
        <p:cNvGrpSpPr/>
        <p:nvPr/>
      </p:nvGrpSpPr>
      <p:grpSpPr>
        <a:xfrm>
          <a:off x="0" y="0"/>
          <a:ext cx="0" cy="0"/>
          <a:chOff x="0" y="0"/>
          <a:chExt cx="0" cy="0"/>
        </a:xfrm>
      </p:grpSpPr>
      <p:sp>
        <p:nvSpPr>
          <p:cNvPr name="Freeform 2" id="2"/>
          <p:cNvSpPr/>
          <p:nvPr/>
        </p:nvSpPr>
        <p:spPr>
          <a:xfrm flipH="false" flipV="false" rot="0">
            <a:off x="4895221" y="1857883"/>
            <a:ext cx="7759892" cy="5858719"/>
          </a:xfrm>
          <a:custGeom>
            <a:avLst/>
            <a:gdLst/>
            <a:ahLst/>
            <a:cxnLst/>
            <a:rect r="r" b="b" t="t" l="l"/>
            <a:pathLst>
              <a:path h="5858719" w="7759892">
                <a:moveTo>
                  <a:pt x="0" y="0"/>
                </a:moveTo>
                <a:lnTo>
                  <a:pt x="7759892" y="0"/>
                </a:lnTo>
                <a:lnTo>
                  <a:pt x="7759892" y="5858719"/>
                </a:lnTo>
                <a:lnTo>
                  <a:pt x="0" y="58587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545454"/>
        </a:solidFill>
      </p:bgPr>
    </p:bg>
    <p:spTree>
      <p:nvGrpSpPr>
        <p:cNvPr id="1" name=""/>
        <p:cNvGrpSpPr/>
        <p:nvPr/>
      </p:nvGrpSpPr>
      <p:grpSpPr>
        <a:xfrm>
          <a:off x="0" y="0"/>
          <a:ext cx="0" cy="0"/>
          <a:chOff x="0" y="0"/>
          <a:chExt cx="0" cy="0"/>
        </a:xfrm>
      </p:grpSpPr>
      <p:sp>
        <p:nvSpPr>
          <p:cNvPr name="Freeform 2" id="2"/>
          <p:cNvSpPr/>
          <p:nvPr/>
        </p:nvSpPr>
        <p:spPr>
          <a:xfrm flipH="false" flipV="false" rot="0">
            <a:off x="300464" y="212855"/>
            <a:ext cx="10141431" cy="4930645"/>
          </a:xfrm>
          <a:custGeom>
            <a:avLst/>
            <a:gdLst/>
            <a:ahLst/>
            <a:cxnLst/>
            <a:rect r="r" b="b" t="t" l="l"/>
            <a:pathLst>
              <a:path h="4930645" w="10141431">
                <a:moveTo>
                  <a:pt x="0" y="0"/>
                </a:moveTo>
                <a:lnTo>
                  <a:pt x="10141431" y="0"/>
                </a:lnTo>
                <a:lnTo>
                  <a:pt x="10141431" y="4930645"/>
                </a:lnTo>
                <a:lnTo>
                  <a:pt x="0" y="4930645"/>
                </a:lnTo>
                <a:lnTo>
                  <a:pt x="0" y="0"/>
                </a:lnTo>
                <a:close/>
              </a:path>
            </a:pathLst>
          </a:custGeom>
          <a:blipFill>
            <a:blip r:embed="rId2"/>
            <a:stretch>
              <a:fillRect l="0" t="-497" r="-1523" b="-497"/>
            </a:stretch>
          </a:blipFill>
          <a:ln w="9525" cap="sq">
            <a:solidFill>
              <a:srgbClr val="000000"/>
            </a:solidFill>
            <a:prstDash val="solid"/>
            <a:miter/>
          </a:ln>
        </p:spPr>
      </p:sp>
      <p:sp>
        <p:nvSpPr>
          <p:cNvPr name="Freeform 3" id="3"/>
          <p:cNvSpPr/>
          <p:nvPr/>
        </p:nvSpPr>
        <p:spPr>
          <a:xfrm flipH="false" flipV="false" rot="0">
            <a:off x="1478993" y="5445363"/>
            <a:ext cx="7784373" cy="4577251"/>
          </a:xfrm>
          <a:custGeom>
            <a:avLst/>
            <a:gdLst/>
            <a:ahLst/>
            <a:cxnLst/>
            <a:rect r="r" b="b" t="t" l="l"/>
            <a:pathLst>
              <a:path h="4577251" w="7784373">
                <a:moveTo>
                  <a:pt x="0" y="0"/>
                </a:moveTo>
                <a:lnTo>
                  <a:pt x="7784373" y="0"/>
                </a:lnTo>
                <a:lnTo>
                  <a:pt x="7784373" y="4577251"/>
                </a:lnTo>
                <a:lnTo>
                  <a:pt x="0" y="4577251"/>
                </a:lnTo>
                <a:lnTo>
                  <a:pt x="0" y="0"/>
                </a:lnTo>
                <a:close/>
              </a:path>
            </a:pathLst>
          </a:custGeom>
          <a:blipFill>
            <a:blip r:embed="rId3"/>
            <a:stretch>
              <a:fillRect l="-308" t="-3895" r="0" b="-3813"/>
            </a:stretch>
          </a:blipFill>
          <a:ln w="47625" cap="sq">
            <a:solidFill>
              <a:srgbClr val="000000"/>
            </a:solidFill>
            <a:prstDash val="solid"/>
            <a:miter/>
          </a:ln>
        </p:spPr>
      </p:sp>
      <p:sp>
        <p:nvSpPr>
          <p:cNvPr name="TextBox 4" id="4"/>
          <p:cNvSpPr txBox="true"/>
          <p:nvPr/>
        </p:nvSpPr>
        <p:spPr>
          <a:xfrm rot="0">
            <a:off x="10441895" y="2314391"/>
            <a:ext cx="7672003" cy="4864500"/>
          </a:xfrm>
          <a:prstGeom prst="rect">
            <a:avLst/>
          </a:prstGeom>
        </p:spPr>
        <p:txBody>
          <a:bodyPr anchor="t" rtlCol="false" tIns="0" lIns="0" bIns="0" rIns="0">
            <a:spAutoFit/>
          </a:bodyPr>
          <a:lstStyle/>
          <a:p>
            <a:pPr algn="ctr">
              <a:lnSpc>
                <a:spcPts val="9952"/>
              </a:lnSpc>
            </a:pPr>
            <a:r>
              <a:rPr lang="en-US" sz="7109" spc="28">
                <a:solidFill>
                  <a:srgbClr val="D9D9D9"/>
                </a:solidFill>
                <a:latin typeface="Montserrat Classic Bold"/>
              </a:rPr>
              <a:t>IMPORTANT LABELLING</a:t>
            </a:r>
          </a:p>
          <a:p>
            <a:pPr algn="ctr">
              <a:lnSpc>
                <a:spcPts val="9532"/>
              </a:lnSpc>
            </a:pPr>
            <a:r>
              <a:rPr lang="en-US" sz="6809" spc="27">
                <a:solidFill>
                  <a:srgbClr val="D9D9D9"/>
                </a:solidFill>
                <a:latin typeface="Montserrat Classic Bold"/>
              </a:rPr>
              <a:t> IN </a:t>
            </a:r>
          </a:p>
          <a:p>
            <a:pPr algn="ctr">
              <a:lnSpc>
                <a:spcPts val="9252"/>
              </a:lnSpc>
              <a:spcBef>
                <a:spcPct val="0"/>
              </a:spcBef>
            </a:pPr>
            <a:r>
              <a:rPr lang="en-US" sz="6609" spc="26">
                <a:solidFill>
                  <a:srgbClr val="D9D9D9"/>
                </a:solidFill>
                <a:latin typeface="Montserrat Classic Bold"/>
              </a:rPr>
              <a:t>CLASS DIAGRAM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3E7E8"/>
        </a:solidFill>
      </p:bgPr>
    </p:bg>
    <p:spTree>
      <p:nvGrpSpPr>
        <p:cNvPr id="1" name=""/>
        <p:cNvGrpSpPr/>
        <p:nvPr/>
      </p:nvGrpSpPr>
      <p:grpSpPr>
        <a:xfrm>
          <a:off x="0" y="0"/>
          <a:ext cx="0" cy="0"/>
          <a:chOff x="0" y="0"/>
          <a:chExt cx="0" cy="0"/>
        </a:xfrm>
      </p:grpSpPr>
      <p:sp>
        <p:nvSpPr>
          <p:cNvPr name="Freeform 2" id="2"/>
          <p:cNvSpPr/>
          <p:nvPr/>
        </p:nvSpPr>
        <p:spPr>
          <a:xfrm flipH="false" flipV="false" rot="0">
            <a:off x="3476225" y="1028700"/>
            <a:ext cx="10546271" cy="9054754"/>
          </a:xfrm>
          <a:custGeom>
            <a:avLst/>
            <a:gdLst/>
            <a:ahLst/>
            <a:cxnLst/>
            <a:rect r="r" b="b" t="t" l="l"/>
            <a:pathLst>
              <a:path h="9054754" w="10546271">
                <a:moveTo>
                  <a:pt x="0" y="0"/>
                </a:moveTo>
                <a:lnTo>
                  <a:pt x="10546271" y="0"/>
                </a:lnTo>
                <a:lnTo>
                  <a:pt x="10546271" y="9054754"/>
                </a:lnTo>
                <a:lnTo>
                  <a:pt x="0" y="9054754"/>
                </a:lnTo>
                <a:lnTo>
                  <a:pt x="0" y="0"/>
                </a:lnTo>
                <a:close/>
              </a:path>
            </a:pathLst>
          </a:custGeom>
          <a:blipFill>
            <a:blip r:embed="rId2"/>
            <a:stretch>
              <a:fillRect l="0" t="-1353" r="0" b="-1353"/>
            </a:stretch>
          </a:blipFill>
        </p:spPr>
      </p:sp>
      <p:sp>
        <p:nvSpPr>
          <p:cNvPr name="TextBox 3" id="3"/>
          <p:cNvSpPr txBox="true"/>
          <p:nvPr/>
        </p:nvSpPr>
        <p:spPr>
          <a:xfrm rot="0">
            <a:off x="379753" y="352570"/>
            <a:ext cx="4267438" cy="1348504"/>
          </a:xfrm>
          <a:prstGeom prst="rect">
            <a:avLst/>
          </a:prstGeom>
        </p:spPr>
        <p:txBody>
          <a:bodyPr anchor="t" rtlCol="false" tIns="0" lIns="0" bIns="0" rIns="0">
            <a:spAutoFit/>
          </a:bodyPr>
          <a:lstStyle/>
          <a:p>
            <a:pPr algn="ctr">
              <a:lnSpc>
                <a:spcPts val="5473"/>
              </a:lnSpc>
            </a:pPr>
            <a:r>
              <a:rPr lang="en-US" sz="3909" spc="15">
                <a:solidFill>
                  <a:srgbClr val="323232"/>
                </a:solidFill>
                <a:latin typeface="Montserrat Classic Bold"/>
              </a:rPr>
              <a:t>CLASS DIAGRAM</a:t>
            </a:r>
          </a:p>
          <a:p>
            <a:pPr algn="ctr">
              <a:lnSpc>
                <a:spcPts val="5473"/>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514D48"/>
        </a:solidFill>
      </p:bgPr>
    </p:bg>
    <p:spTree>
      <p:nvGrpSpPr>
        <p:cNvPr id="1" name=""/>
        <p:cNvGrpSpPr/>
        <p:nvPr/>
      </p:nvGrpSpPr>
      <p:grpSpPr>
        <a:xfrm>
          <a:off x="0" y="0"/>
          <a:ext cx="0" cy="0"/>
          <a:chOff x="0" y="0"/>
          <a:chExt cx="0" cy="0"/>
        </a:xfrm>
      </p:grpSpPr>
      <p:sp>
        <p:nvSpPr>
          <p:cNvPr name="TextBox 2" id="2"/>
          <p:cNvSpPr txBox="true"/>
          <p:nvPr/>
        </p:nvSpPr>
        <p:spPr>
          <a:xfrm rot="0">
            <a:off x="7342380" y="238361"/>
            <a:ext cx="3237905" cy="863364"/>
          </a:xfrm>
          <a:prstGeom prst="rect">
            <a:avLst/>
          </a:prstGeom>
        </p:spPr>
        <p:txBody>
          <a:bodyPr anchor="t" rtlCol="false" tIns="0" lIns="0" bIns="0" rIns="0">
            <a:spAutoFit/>
          </a:bodyPr>
          <a:lstStyle/>
          <a:p>
            <a:pPr algn="ctr">
              <a:lnSpc>
                <a:spcPts val="7012"/>
              </a:lnSpc>
              <a:spcBef>
                <a:spcPct val="0"/>
              </a:spcBef>
            </a:pPr>
            <a:r>
              <a:rPr lang="en-US" sz="5009" spc="20">
                <a:solidFill>
                  <a:srgbClr val="FFFFFF"/>
                </a:solidFill>
                <a:latin typeface="Source Serif Pro Bold"/>
              </a:rPr>
              <a:t>Algorithm:</a:t>
            </a:r>
          </a:p>
        </p:txBody>
      </p:sp>
      <p:sp>
        <p:nvSpPr>
          <p:cNvPr name="TextBox 3" id="3"/>
          <p:cNvSpPr txBox="true"/>
          <p:nvPr/>
        </p:nvSpPr>
        <p:spPr>
          <a:xfrm rot="0">
            <a:off x="165841" y="648590"/>
            <a:ext cx="18122159" cy="9219310"/>
          </a:xfrm>
          <a:prstGeom prst="rect">
            <a:avLst/>
          </a:prstGeom>
        </p:spPr>
        <p:txBody>
          <a:bodyPr anchor="t" rtlCol="false" tIns="0" lIns="0" bIns="0" rIns="0">
            <a:spAutoFit/>
          </a:bodyPr>
          <a:lstStyle/>
          <a:p>
            <a:pPr>
              <a:lnSpc>
                <a:spcPts val="6023"/>
              </a:lnSpc>
            </a:pPr>
            <a:r>
              <a:rPr lang="en-US" sz="2409" spc="9">
                <a:solidFill>
                  <a:srgbClr val="E3E7E8"/>
                </a:solidFill>
                <a:latin typeface="Montserrat Classic Bold"/>
              </a:rPr>
              <a:t>1. Start</a:t>
            </a:r>
          </a:p>
          <a:p>
            <a:pPr>
              <a:lnSpc>
                <a:spcPts val="3373"/>
              </a:lnSpc>
              <a:spcBef>
                <a:spcPct val="0"/>
              </a:spcBef>
            </a:pPr>
            <a:r>
              <a:rPr lang="en-US" sz="2409" spc="9">
                <a:solidFill>
                  <a:srgbClr val="E3E7E8"/>
                </a:solidFill>
                <a:latin typeface="Montserrat Classic Bold"/>
              </a:rPr>
              <a:t>2. The user is given a menu to :</a:t>
            </a:r>
          </a:p>
          <a:p>
            <a:pPr>
              <a:lnSpc>
                <a:spcPts val="3373"/>
              </a:lnSpc>
              <a:spcBef>
                <a:spcPct val="0"/>
              </a:spcBef>
            </a:pPr>
            <a:r>
              <a:rPr lang="en-US" sz="2409" spc="9">
                <a:solidFill>
                  <a:srgbClr val="E3E7E8"/>
                </a:solidFill>
                <a:latin typeface="Montserrat Classic Bold"/>
              </a:rPr>
              <a:t>a. Login: If an existing user if valid, the user needs to enter credentials. If the credentials are invalid step 2 is repeated, else control moves to step 3 or 4 depending on whether user is admin or reader respectively.</a:t>
            </a:r>
          </a:p>
          <a:p>
            <a:pPr>
              <a:lnSpc>
                <a:spcPts val="3373"/>
              </a:lnSpc>
              <a:spcBef>
                <a:spcPct val="0"/>
              </a:spcBef>
            </a:pPr>
            <a:r>
              <a:rPr lang="en-US" sz="2409" spc="9">
                <a:solidFill>
                  <a:srgbClr val="E3E7E8"/>
                </a:solidFill>
                <a:latin typeface="Montserrat Classic Bold"/>
              </a:rPr>
              <a:t>b. Register: If a new user wants to register, they need to enter credentials and they are stored. Control moves to step 2 again. </a:t>
            </a:r>
          </a:p>
          <a:p>
            <a:pPr>
              <a:lnSpc>
                <a:spcPts val="3373"/>
              </a:lnSpc>
              <a:spcBef>
                <a:spcPct val="0"/>
              </a:spcBef>
            </a:pPr>
            <a:r>
              <a:rPr lang="en-US" sz="2409" spc="9">
                <a:solidFill>
                  <a:srgbClr val="E3E7E8"/>
                </a:solidFill>
                <a:latin typeface="Montserrat Classic Bold"/>
              </a:rPr>
              <a:t>c. Exit: program is terminated, control is passed to step 5 </a:t>
            </a:r>
          </a:p>
          <a:p>
            <a:pPr>
              <a:lnSpc>
                <a:spcPts val="3373"/>
              </a:lnSpc>
              <a:spcBef>
                <a:spcPct val="0"/>
              </a:spcBef>
            </a:pPr>
          </a:p>
          <a:p>
            <a:pPr>
              <a:lnSpc>
                <a:spcPts val="3373"/>
              </a:lnSpc>
              <a:spcBef>
                <a:spcPct val="0"/>
              </a:spcBef>
            </a:pPr>
            <a:r>
              <a:rPr lang="en-US" sz="2409" spc="9">
                <a:solidFill>
                  <a:srgbClr val="E3E7E8"/>
                </a:solidFill>
                <a:latin typeface="Montserrat Classic Bold"/>
              </a:rPr>
              <a:t>3. The admin is provided with a menu:</a:t>
            </a:r>
          </a:p>
          <a:p>
            <a:pPr>
              <a:lnSpc>
                <a:spcPts val="3373"/>
              </a:lnSpc>
              <a:spcBef>
                <a:spcPct val="0"/>
              </a:spcBef>
            </a:pPr>
            <a:r>
              <a:rPr lang="en-US" sz="2409" spc="9">
                <a:solidFill>
                  <a:srgbClr val="E3E7E8"/>
                </a:solidFill>
                <a:latin typeface="Montserrat Classic Bold"/>
              </a:rPr>
              <a:t> a. Add book to database: the admin is allowed to add details of a book to the book database </a:t>
            </a:r>
          </a:p>
          <a:p>
            <a:pPr>
              <a:lnSpc>
                <a:spcPts val="3373"/>
              </a:lnSpc>
              <a:spcBef>
                <a:spcPct val="0"/>
              </a:spcBef>
            </a:pPr>
            <a:r>
              <a:rPr lang="en-US" sz="2409" spc="9">
                <a:solidFill>
                  <a:srgbClr val="E3E7E8"/>
                </a:solidFill>
                <a:latin typeface="Montserrat Classic Bold"/>
              </a:rPr>
              <a:t>b. Delete book from database: the admin is allowed to delete a book from the book database </a:t>
            </a:r>
          </a:p>
          <a:p>
            <a:pPr>
              <a:lnSpc>
                <a:spcPts val="3373"/>
              </a:lnSpc>
              <a:spcBef>
                <a:spcPct val="0"/>
              </a:spcBef>
            </a:pPr>
            <a:r>
              <a:rPr lang="en-US" sz="2409" spc="9">
                <a:solidFill>
                  <a:srgbClr val="E3E7E8"/>
                </a:solidFill>
                <a:latin typeface="Montserrat Classic Bold"/>
              </a:rPr>
              <a:t>c. Display database: the entire book database is displayed </a:t>
            </a:r>
          </a:p>
          <a:p>
            <a:pPr>
              <a:lnSpc>
                <a:spcPts val="3373"/>
              </a:lnSpc>
              <a:spcBef>
                <a:spcPct val="0"/>
              </a:spcBef>
            </a:pPr>
            <a:r>
              <a:rPr lang="en-US" sz="2409" spc="9">
                <a:solidFill>
                  <a:srgbClr val="E3E7E8"/>
                </a:solidFill>
                <a:latin typeface="Montserrat Classic Bold"/>
              </a:rPr>
              <a:t>d. Logout: the control moves to step 2 </a:t>
            </a:r>
          </a:p>
          <a:p>
            <a:pPr>
              <a:lnSpc>
                <a:spcPts val="3373"/>
              </a:lnSpc>
              <a:spcBef>
                <a:spcPct val="0"/>
              </a:spcBef>
            </a:pPr>
            <a:r>
              <a:rPr lang="en-US" sz="2409" spc="9">
                <a:solidFill>
                  <a:srgbClr val="E3E7E8"/>
                </a:solidFill>
                <a:latin typeface="Montserrat Classic Bold"/>
              </a:rPr>
              <a:t>e. Exit: the program is terminated, control is passed to step 5 </a:t>
            </a:r>
          </a:p>
          <a:p>
            <a:pPr>
              <a:lnSpc>
                <a:spcPts val="3373"/>
              </a:lnSpc>
              <a:spcBef>
                <a:spcPct val="0"/>
              </a:spcBef>
            </a:pPr>
          </a:p>
          <a:p>
            <a:pPr>
              <a:lnSpc>
                <a:spcPts val="3373"/>
              </a:lnSpc>
              <a:spcBef>
                <a:spcPct val="0"/>
              </a:spcBef>
            </a:pPr>
            <a:r>
              <a:rPr lang="en-US" sz="2409" spc="9">
                <a:solidFill>
                  <a:srgbClr val="E3E7E8"/>
                </a:solidFill>
                <a:latin typeface="Montserrat Classic Bold"/>
              </a:rPr>
              <a:t>4. The reader is provided with a menu</a:t>
            </a:r>
          </a:p>
          <a:p>
            <a:pPr>
              <a:lnSpc>
                <a:spcPts val="3373"/>
              </a:lnSpc>
              <a:spcBef>
                <a:spcPct val="0"/>
              </a:spcBef>
            </a:pPr>
            <a:r>
              <a:rPr lang="en-US" sz="2409" spc="9">
                <a:solidFill>
                  <a:srgbClr val="E3E7E8"/>
                </a:solidFill>
                <a:latin typeface="Montserrat Classic Bold"/>
              </a:rPr>
              <a:t> a. Borrow book: the reader borrows a book if available</a:t>
            </a:r>
          </a:p>
          <a:p>
            <a:pPr>
              <a:lnSpc>
                <a:spcPts val="3373"/>
              </a:lnSpc>
              <a:spcBef>
                <a:spcPct val="0"/>
              </a:spcBef>
            </a:pPr>
            <a:r>
              <a:rPr lang="en-US" sz="2409" spc="9">
                <a:solidFill>
                  <a:srgbClr val="E3E7E8"/>
                </a:solidFill>
                <a:latin typeface="Montserrat Classic Bold"/>
              </a:rPr>
              <a:t> b. Return book: the book the reader if had issued is returned to the database</a:t>
            </a:r>
          </a:p>
          <a:p>
            <a:pPr>
              <a:lnSpc>
                <a:spcPts val="3373"/>
              </a:lnSpc>
              <a:spcBef>
                <a:spcPct val="0"/>
              </a:spcBef>
            </a:pPr>
            <a:r>
              <a:rPr lang="en-US" sz="2409" spc="9">
                <a:solidFill>
                  <a:srgbClr val="E3E7E8"/>
                </a:solidFill>
                <a:latin typeface="Montserrat Classic Bold"/>
              </a:rPr>
              <a:t> c. Get Account details: the details of the reader is displayed d. Logout: the control moves to step 2 </a:t>
            </a:r>
          </a:p>
          <a:p>
            <a:pPr>
              <a:lnSpc>
                <a:spcPts val="3373"/>
              </a:lnSpc>
              <a:spcBef>
                <a:spcPct val="0"/>
              </a:spcBef>
            </a:pPr>
            <a:r>
              <a:rPr lang="en-US" sz="2409" spc="9">
                <a:solidFill>
                  <a:srgbClr val="E3E7E8"/>
                </a:solidFill>
                <a:latin typeface="Montserrat Classic Bold"/>
              </a:rPr>
              <a:t>e. Exit: the program is terminated, control is passed to step 5 </a:t>
            </a:r>
          </a:p>
          <a:p>
            <a:pPr>
              <a:lnSpc>
                <a:spcPts val="3373"/>
              </a:lnSpc>
              <a:spcBef>
                <a:spcPct val="0"/>
              </a:spcBef>
            </a:pPr>
            <a:r>
              <a:rPr lang="en-US" sz="2409" spc="9">
                <a:solidFill>
                  <a:srgbClr val="E3E7E8"/>
                </a:solidFill>
                <a:latin typeface="Montserrat Classic Bold"/>
              </a:rPr>
              <a:t>5. End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9A9B99"/>
        </a:solidFill>
      </p:bgPr>
    </p:bg>
    <p:spTree>
      <p:nvGrpSpPr>
        <p:cNvPr id="1" name=""/>
        <p:cNvGrpSpPr/>
        <p:nvPr/>
      </p:nvGrpSpPr>
      <p:grpSpPr>
        <a:xfrm>
          <a:off x="0" y="0"/>
          <a:ext cx="0" cy="0"/>
          <a:chOff x="0" y="0"/>
          <a:chExt cx="0" cy="0"/>
        </a:xfrm>
      </p:grpSpPr>
      <p:sp>
        <p:nvSpPr>
          <p:cNvPr name="Freeform 2" id="2"/>
          <p:cNvSpPr/>
          <p:nvPr/>
        </p:nvSpPr>
        <p:spPr>
          <a:xfrm flipH="false" flipV="false" rot="0">
            <a:off x="688832" y="2422008"/>
            <a:ext cx="5288349" cy="5061390"/>
          </a:xfrm>
          <a:custGeom>
            <a:avLst/>
            <a:gdLst/>
            <a:ahLst/>
            <a:cxnLst/>
            <a:rect r="r" b="b" t="t" l="l"/>
            <a:pathLst>
              <a:path h="5061390" w="5288349">
                <a:moveTo>
                  <a:pt x="0" y="0"/>
                </a:moveTo>
                <a:lnTo>
                  <a:pt x="5288349" y="0"/>
                </a:lnTo>
                <a:lnTo>
                  <a:pt x="5288349" y="5061391"/>
                </a:lnTo>
                <a:lnTo>
                  <a:pt x="0" y="5061391"/>
                </a:lnTo>
                <a:lnTo>
                  <a:pt x="0" y="0"/>
                </a:lnTo>
                <a:close/>
              </a:path>
            </a:pathLst>
          </a:custGeom>
          <a:blipFill>
            <a:blip r:embed="rId2"/>
            <a:stretch>
              <a:fillRect l="0" t="0" r="0" b="-3798"/>
            </a:stretch>
          </a:blipFill>
        </p:spPr>
      </p:sp>
      <p:sp>
        <p:nvSpPr>
          <p:cNvPr name="Freeform 3" id="3"/>
          <p:cNvSpPr/>
          <p:nvPr/>
        </p:nvSpPr>
        <p:spPr>
          <a:xfrm flipH="false" flipV="false" rot="0">
            <a:off x="6727136" y="1845166"/>
            <a:ext cx="11323203" cy="5867003"/>
          </a:xfrm>
          <a:custGeom>
            <a:avLst/>
            <a:gdLst/>
            <a:ahLst/>
            <a:cxnLst/>
            <a:rect r="r" b="b" t="t" l="l"/>
            <a:pathLst>
              <a:path h="5867003" w="11323203">
                <a:moveTo>
                  <a:pt x="0" y="0"/>
                </a:moveTo>
                <a:lnTo>
                  <a:pt x="11323203" y="0"/>
                </a:lnTo>
                <a:lnTo>
                  <a:pt x="11323203" y="5867004"/>
                </a:lnTo>
                <a:lnTo>
                  <a:pt x="0" y="5867004"/>
                </a:lnTo>
                <a:lnTo>
                  <a:pt x="0" y="0"/>
                </a:lnTo>
                <a:close/>
              </a:path>
            </a:pathLst>
          </a:custGeom>
          <a:blipFill>
            <a:blip r:embed="rId3"/>
            <a:stretch>
              <a:fillRect l="-622" t="0" r="-622" b="0"/>
            </a:stretch>
          </a:blipFill>
        </p:spPr>
      </p:sp>
      <p:sp>
        <p:nvSpPr>
          <p:cNvPr name="TextBox 4" id="4"/>
          <p:cNvSpPr txBox="true"/>
          <p:nvPr/>
        </p:nvSpPr>
        <p:spPr>
          <a:xfrm rot="0">
            <a:off x="435822" y="27241"/>
            <a:ext cx="10401300" cy="1423669"/>
          </a:xfrm>
          <a:prstGeom prst="rect">
            <a:avLst/>
          </a:prstGeom>
        </p:spPr>
        <p:txBody>
          <a:bodyPr anchor="t" rtlCol="false" tIns="0" lIns="0" bIns="0" rIns="0">
            <a:spAutoFit/>
          </a:bodyPr>
          <a:lstStyle/>
          <a:p>
            <a:pPr>
              <a:lnSpc>
                <a:spcPts val="8959"/>
              </a:lnSpc>
            </a:pPr>
            <a:r>
              <a:rPr lang="en-US" sz="6399" spc="25">
                <a:solidFill>
                  <a:srgbClr val="323232"/>
                </a:solidFill>
                <a:latin typeface="Montserrat Classic Bold"/>
              </a:rPr>
              <a:t>Implementation details: </a:t>
            </a:r>
          </a:p>
          <a:p>
            <a:pPr>
              <a:lnSpc>
                <a:spcPts val="210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9A9B99"/>
        </a:solidFill>
      </p:bgPr>
    </p:bg>
    <p:spTree>
      <p:nvGrpSpPr>
        <p:cNvPr id="1" name=""/>
        <p:cNvGrpSpPr/>
        <p:nvPr/>
      </p:nvGrpSpPr>
      <p:grpSpPr>
        <a:xfrm>
          <a:off x="0" y="0"/>
          <a:ext cx="0" cy="0"/>
          <a:chOff x="0" y="0"/>
          <a:chExt cx="0" cy="0"/>
        </a:xfrm>
      </p:grpSpPr>
      <p:sp>
        <p:nvSpPr>
          <p:cNvPr name="Freeform 2" id="2"/>
          <p:cNvSpPr/>
          <p:nvPr/>
        </p:nvSpPr>
        <p:spPr>
          <a:xfrm flipH="false" flipV="false" rot="0">
            <a:off x="3478496" y="734702"/>
            <a:ext cx="11331007" cy="9307959"/>
          </a:xfrm>
          <a:custGeom>
            <a:avLst/>
            <a:gdLst/>
            <a:ahLst/>
            <a:cxnLst/>
            <a:rect r="r" b="b" t="t" l="l"/>
            <a:pathLst>
              <a:path h="9307959" w="11331007">
                <a:moveTo>
                  <a:pt x="0" y="0"/>
                </a:moveTo>
                <a:lnTo>
                  <a:pt x="11331008" y="0"/>
                </a:lnTo>
                <a:lnTo>
                  <a:pt x="11331008" y="9307959"/>
                </a:lnTo>
                <a:lnTo>
                  <a:pt x="0" y="9307959"/>
                </a:lnTo>
                <a:lnTo>
                  <a:pt x="0" y="0"/>
                </a:lnTo>
                <a:close/>
              </a:path>
            </a:pathLst>
          </a:custGeom>
          <a:blipFill>
            <a:blip r:embed="rId2"/>
            <a:stretch>
              <a:fillRect l="0" t="0" r="-607" b="0"/>
            </a:stretch>
          </a:blipFill>
        </p:spPr>
      </p:sp>
      <p:sp>
        <p:nvSpPr>
          <p:cNvPr name="TextBox 3" id="3"/>
          <p:cNvSpPr txBox="true"/>
          <p:nvPr/>
        </p:nvSpPr>
        <p:spPr>
          <a:xfrm rot="0">
            <a:off x="6729825" y="-76200"/>
            <a:ext cx="3552230" cy="662704"/>
          </a:xfrm>
          <a:prstGeom prst="rect">
            <a:avLst/>
          </a:prstGeom>
        </p:spPr>
        <p:txBody>
          <a:bodyPr anchor="t" rtlCol="false" tIns="0" lIns="0" bIns="0" rIns="0">
            <a:spAutoFit/>
          </a:bodyPr>
          <a:lstStyle/>
          <a:p>
            <a:pPr algn="just">
              <a:lnSpc>
                <a:spcPts val="5473"/>
              </a:lnSpc>
              <a:spcBef>
                <a:spcPct val="0"/>
              </a:spcBef>
            </a:pPr>
            <a:r>
              <a:rPr lang="en-US" sz="3909" spc="15">
                <a:solidFill>
                  <a:srgbClr val="514D48"/>
                </a:solidFill>
                <a:latin typeface="Montserrat Classic Bold"/>
              </a:rPr>
              <a:t>  </a:t>
            </a:r>
            <a:r>
              <a:rPr lang="en-US" sz="3909" spc="15">
                <a:solidFill>
                  <a:srgbClr val="514D48"/>
                </a:solidFill>
                <a:latin typeface="Montserrat Classic Bold"/>
              </a:rPr>
              <a:t>Account.java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9A9B99"/>
        </a:solidFill>
      </p:bgPr>
    </p:bg>
    <p:spTree>
      <p:nvGrpSpPr>
        <p:cNvPr id="1" name=""/>
        <p:cNvGrpSpPr/>
        <p:nvPr/>
      </p:nvGrpSpPr>
      <p:grpSpPr>
        <a:xfrm>
          <a:off x="0" y="0"/>
          <a:ext cx="0" cy="0"/>
          <a:chOff x="0" y="0"/>
          <a:chExt cx="0" cy="0"/>
        </a:xfrm>
      </p:grpSpPr>
      <p:sp>
        <p:nvSpPr>
          <p:cNvPr name="Freeform 2" id="2"/>
          <p:cNvSpPr/>
          <p:nvPr/>
        </p:nvSpPr>
        <p:spPr>
          <a:xfrm flipH="false" flipV="false" rot="0">
            <a:off x="2245188" y="1028700"/>
            <a:ext cx="13797623" cy="8576081"/>
          </a:xfrm>
          <a:custGeom>
            <a:avLst/>
            <a:gdLst/>
            <a:ahLst/>
            <a:cxnLst/>
            <a:rect r="r" b="b" t="t" l="l"/>
            <a:pathLst>
              <a:path h="8576081" w="13797623">
                <a:moveTo>
                  <a:pt x="0" y="0"/>
                </a:moveTo>
                <a:lnTo>
                  <a:pt x="13797624" y="0"/>
                </a:lnTo>
                <a:lnTo>
                  <a:pt x="13797624" y="8576081"/>
                </a:lnTo>
                <a:lnTo>
                  <a:pt x="0" y="8576081"/>
                </a:lnTo>
                <a:lnTo>
                  <a:pt x="0" y="0"/>
                </a:lnTo>
                <a:close/>
              </a:path>
            </a:pathLst>
          </a:custGeom>
          <a:blipFill>
            <a:blip r:embed="rId2"/>
            <a:stretch>
              <a:fillRect l="0" t="0" r="0" b="0"/>
            </a:stretch>
          </a:blipFill>
        </p:spPr>
      </p:sp>
      <p:sp>
        <p:nvSpPr>
          <p:cNvPr name="TextBox 3" id="3"/>
          <p:cNvSpPr txBox="true"/>
          <p:nvPr/>
        </p:nvSpPr>
        <p:spPr>
          <a:xfrm rot="0">
            <a:off x="7199640" y="159311"/>
            <a:ext cx="3138636" cy="662704"/>
          </a:xfrm>
          <a:prstGeom prst="rect">
            <a:avLst/>
          </a:prstGeom>
        </p:spPr>
        <p:txBody>
          <a:bodyPr anchor="t" rtlCol="false" tIns="0" lIns="0" bIns="0" rIns="0">
            <a:spAutoFit/>
          </a:bodyPr>
          <a:lstStyle/>
          <a:p>
            <a:pPr algn="just">
              <a:lnSpc>
                <a:spcPts val="5473"/>
              </a:lnSpc>
              <a:spcBef>
                <a:spcPct val="0"/>
              </a:spcBef>
            </a:pPr>
            <a:r>
              <a:rPr lang="en-US" sz="3909" spc="15">
                <a:solidFill>
                  <a:srgbClr val="514D48"/>
                </a:solidFill>
                <a:latin typeface="Montserrat Classic Bold"/>
              </a:rPr>
              <a:t>  Admin</a:t>
            </a:r>
            <a:r>
              <a:rPr lang="en-US" sz="3909" spc="15">
                <a:solidFill>
                  <a:srgbClr val="514D48"/>
                </a:solidFill>
                <a:latin typeface="Montserrat Classic Bold"/>
              </a:rPr>
              <a:t>.java</a:t>
            </a:r>
          </a:p>
        </p:txBody>
      </p:sp>
      <p:sp>
        <p:nvSpPr>
          <p:cNvPr name="TextBox 4" id="4"/>
          <p:cNvSpPr txBox="true"/>
          <p:nvPr/>
        </p:nvSpPr>
        <p:spPr>
          <a:xfrm rot="0">
            <a:off x="0" y="9210675"/>
            <a:ext cx="16757600" cy="789292"/>
          </a:xfrm>
          <a:prstGeom prst="rect">
            <a:avLst/>
          </a:prstGeom>
        </p:spPr>
        <p:txBody>
          <a:bodyPr anchor="t" rtlCol="false" tIns="0" lIns="0" bIns="0" rIns="0">
            <a:spAutoFit/>
          </a:bodyPr>
          <a:lstStyle/>
          <a:p>
            <a:pPr>
              <a:lnSpc>
                <a:spcPts val="3220"/>
              </a:lnSpc>
              <a:spcBef>
                <a:spcPct val="0"/>
              </a:spcBef>
            </a:pPr>
          </a:p>
          <a:p>
            <a:pPr>
              <a:lnSpc>
                <a:spcPts val="3220"/>
              </a:lnSpc>
              <a:spcBef>
                <a:spcPct val="0"/>
              </a:spcBef>
            </a:pPr>
            <a:r>
              <a:rPr lang="en-US" sz="2300" spc="9">
                <a:solidFill>
                  <a:srgbClr val="000000"/>
                </a:solidFill>
                <a:latin typeface="Montserrat Classic Bold"/>
              </a:rPr>
              <a:t>                    "\n1. Add book to database.\n2. Delete book from database.\n3. Display Database\n4. Logout\n5. Exit");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DAFyRpa1Ta0</dc:identifier>
  <dcterms:modified xsi:type="dcterms:W3CDTF">2011-08-01T06:04:30Z</dcterms:modified>
  <cp:revision>1</cp:revision>
  <dc:title>Cream Basic Presentation Template</dc:title>
</cp:coreProperties>
</file>